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59" r:id="rId6"/>
    <p:sldId id="269" r:id="rId7"/>
    <p:sldId id="262" r:id="rId8"/>
    <p:sldId id="265" r:id="rId9"/>
    <p:sldId id="278" r:id="rId10"/>
    <p:sldId id="260" r:id="rId11"/>
    <p:sldId id="264" r:id="rId12"/>
    <p:sldId id="263" r:id="rId13"/>
    <p:sldId id="267" r:id="rId14"/>
    <p:sldId id="280" r:id="rId15"/>
    <p:sldId id="266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42B249"/>
    <a:srgbClr val="43B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eg"/><Relationship Id="rId7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jpeg"/><Relationship Id="rId7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1.svg"/><Relationship Id="rId3" Type="http://schemas.openxmlformats.org/officeDocument/2006/relationships/image" Target="../media/image6.jpeg"/><Relationship Id="rId7" Type="http://schemas.openxmlformats.org/officeDocument/2006/relationships/image" Target="../media/image33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19.svg"/><Relationship Id="rId5" Type="http://schemas.openxmlformats.org/officeDocument/2006/relationships/slide" Target="slide14.xml"/><Relationship Id="rId10" Type="http://schemas.openxmlformats.org/officeDocument/2006/relationships/image" Target="../media/image18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96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774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Protótipo de Vinculação e Rentabilização da </a:t>
            </a:r>
            <a:r>
              <a:rPr lang="pt-BR" sz="2800" dirty="0">
                <a:solidFill>
                  <a:srgbClr val="FF8200"/>
                </a:solidFill>
              </a:rPr>
              <a:t>Rafaela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C271C-A47E-4C41-8F1E-0655B7D95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26" r="24877"/>
          <a:stretch/>
        </p:blipFill>
        <p:spPr>
          <a:xfrm>
            <a:off x="4437713" y="2945422"/>
            <a:ext cx="1898474" cy="2303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9B99E-3F11-5A4E-B478-604E6C3A0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36" r="72207"/>
          <a:stretch/>
        </p:blipFill>
        <p:spPr>
          <a:xfrm rot="5400000">
            <a:off x="4890183" y="1527685"/>
            <a:ext cx="993531" cy="1898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F2DE0B-1BE8-DD40-925D-037A72272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36" r="72207"/>
          <a:stretch/>
        </p:blipFill>
        <p:spPr>
          <a:xfrm rot="5400000">
            <a:off x="4890180" y="4767898"/>
            <a:ext cx="993531" cy="1898471"/>
          </a:xfrm>
          <a:prstGeom prst="rect">
            <a:avLst/>
          </a:prstGeom>
        </p:spPr>
      </p:pic>
      <p:pic>
        <p:nvPicPr>
          <p:cNvPr id="3" name="Picture 10" descr="Iphone X Cutframe - Iphone X Png Transparent Background ...">
            <a:extLst>
              <a:ext uri="{FF2B5EF4-FFF2-40B4-BE49-F238E27FC236}">
                <a16:creationId xmlns:a16="http://schemas.microsoft.com/office/drawing/2014/main" id="{A96EE8E2-9D68-4E2D-8773-06DC4CDE0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02" b="95228" l="10000" r="90000">
                        <a14:foregroundMark x1="36087" y1="5514" x2="40761" y2="5832"/>
                        <a14:foregroundMark x1="43478" y1="8696" x2="47609" y2="8484"/>
                        <a14:foregroundMark x1="54891" y1="7529" x2="55217" y2="8484"/>
                        <a14:foregroundMark x1="42065" y1="5938" x2="57500" y2="5620"/>
                        <a14:foregroundMark x1="57500" y1="5620" x2="69239" y2="6469"/>
                        <a14:foregroundMark x1="69239" y1="6787" x2="72717" y2="13468"/>
                        <a14:foregroundMark x1="72717" y1="13468" x2="72065" y2="20785"/>
                        <a14:foregroundMark x1="72065" y1="20785" x2="72065" y2="20891"/>
                        <a14:foregroundMark x1="28370" y1="90032" x2="34674" y2="93955"/>
                        <a14:foregroundMark x1="34674" y1="93955" x2="42283" y2="94380"/>
                        <a14:foregroundMark x1="42283" y1="94380" x2="49348" y2="93955"/>
                        <a14:foregroundMark x1="49348" y1="93955" x2="64565" y2="93955"/>
                        <a14:foregroundMark x1="64565" y1="93955" x2="71196" y2="91622"/>
                        <a14:foregroundMark x1="71196" y1="91622" x2="71522" y2="89714"/>
                        <a14:foregroundMark x1="30978" y1="94274" x2="37935" y2="95228"/>
                        <a14:foregroundMark x1="69130" y1="6363" x2="72717" y2="12831"/>
                        <a14:foregroundMark x1="72717" y1="12831" x2="72065" y2="19194"/>
                        <a14:backgroundMark x1="20217" y1="15270" x2="326" y2="11453"/>
                        <a14:backgroundMark x1="75326" y1="18028" x2="89348" y2="10817"/>
                        <a14:backgroundMark x1="78696" y1="35737" x2="98478" y2="37116"/>
                        <a14:backgroundMark x1="57717" y1="31813" x2="31304" y2="40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35" t="3895" r="26460" b="3365"/>
          <a:stretch/>
        </p:blipFill>
        <p:spPr bwMode="auto">
          <a:xfrm>
            <a:off x="4316238" y="1845186"/>
            <a:ext cx="2255905" cy="44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72">
            <a:extLst>
              <a:ext uri="{FF2B5EF4-FFF2-40B4-BE49-F238E27FC236}">
                <a16:creationId xmlns:a16="http://schemas.microsoft.com/office/drawing/2014/main" id="{F34AC2AA-1F47-554E-A82B-95417EE9A563}"/>
              </a:ext>
            </a:extLst>
          </p:cNvPr>
          <p:cNvSpPr txBox="1"/>
          <p:nvPr/>
        </p:nvSpPr>
        <p:spPr>
          <a:xfrm>
            <a:off x="8137651" y="3835417"/>
            <a:ext cx="331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@</a:t>
            </a:r>
            <a:r>
              <a:rPr lang="pt-BR" sz="2800" dirty="0" err="1">
                <a:solidFill>
                  <a:srgbClr val="43B02A"/>
                </a:solidFill>
              </a:rPr>
              <a:t>pads_instacart_bot</a:t>
            </a:r>
            <a:endParaRPr lang="pt-BR" sz="2800" dirty="0">
              <a:solidFill>
                <a:srgbClr val="43B0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0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8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1724F7-A6E9-43FA-A715-32257077E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Variável </a:t>
            </a:r>
            <a:r>
              <a:rPr lang="pt-BR" i="1" dirty="0"/>
              <a:t>‘mean_peso_cart’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4B8B7F5-7226-4B39-985C-E729C61F9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pt-BR" dirty="0"/>
              <a:t>Objetivo: Criar uma variável (feature) que possibilite ordenar os produtos em termos de importância para a nossa análise (aumentar recorrência de compra)</a:t>
            </a:r>
          </a:p>
          <a:p>
            <a:r>
              <a:rPr lang="pt-BR" dirty="0"/>
              <a:t>Fatores a serem considerados: Recorrência e tempo entre compras</a:t>
            </a:r>
          </a:p>
        </p:txBody>
      </p:sp>
      <p:pic>
        <p:nvPicPr>
          <p:cNvPr id="18" name="Graphic 17" descr="Stopwatch">
            <a:extLst>
              <a:ext uri="{FF2B5EF4-FFF2-40B4-BE49-F238E27FC236}">
                <a16:creationId xmlns:a16="http://schemas.microsoft.com/office/drawing/2014/main" id="{1ACE4F0C-1518-47F3-A1FE-6F5F86A21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7412" y="5026867"/>
            <a:ext cx="914400" cy="914400"/>
          </a:xfrm>
          <a:prstGeom prst="rect">
            <a:avLst/>
          </a:prstGeom>
        </p:spPr>
      </p:pic>
      <p:pic>
        <p:nvPicPr>
          <p:cNvPr id="19" name="Graphic 18" descr="Shopping basket">
            <a:extLst>
              <a:ext uri="{FF2B5EF4-FFF2-40B4-BE49-F238E27FC236}">
                <a16:creationId xmlns:a16="http://schemas.microsoft.com/office/drawing/2014/main" id="{D12BF64B-64BB-41BA-AFD8-CC8FE32DB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5026867"/>
            <a:ext cx="914400" cy="914400"/>
          </a:xfrm>
          <a:prstGeom prst="rect">
            <a:avLst/>
          </a:prstGeom>
        </p:spPr>
      </p:pic>
      <p:pic>
        <p:nvPicPr>
          <p:cNvPr id="20" name="Graphic 19" descr="Shopping cart">
            <a:extLst>
              <a:ext uri="{FF2B5EF4-FFF2-40B4-BE49-F238E27FC236}">
                <a16:creationId xmlns:a16="http://schemas.microsoft.com/office/drawing/2014/main" id="{6872F43B-34C3-42E5-8A2F-384ADB941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4480" y="1961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2EE9A-69C2-4705-9A43-609D7E86080A}"/>
              </a:ext>
            </a:extLst>
          </p:cNvPr>
          <p:cNvSpPr txBox="1">
            <a:spLocks/>
          </p:cNvSpPr>
          <p:nvPr/>
        </p:nvSpPr>
        <p:spPr>
          <a:xfrm>
            <a:off x="904755" y="945092"/>
            <a:ext cx="10515600" cy="547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Agrupando para buscar Número de ‘Reordered’ x Produto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4914E-4765-4030-89F4-BEADEBE6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7774" y="1998538"/>
            <a:ext cx="2066026" cy="258045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946-3F9E-44FD-B8E8-FCD77AD3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8538"/>
            <a:ext cx="7141197" cy="40204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D50BD7-246C-4358-ACFC-38AFC7347669}"/>
              </a:ext>
            </a:extLst>
          </p:cNvPr>
          <p:cNvSpPr/>
          <p:nvPr/>
        </p:nvSpPr>
        <p:spPr>
          <a:xfrm>
            <a:off x="3629320" y="1998538"/>
            <a:ext cx="2466680" cy="4020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6DB3C93-9820-40C8-93FC-BF7AC15D08E5}"/>
              </a:ext>
            </a:extLst>
          </p:cNvPr>
          <p:cNvCxnSpPr>
            <a:stCxn id="12" idx="2"/>
          </p:cNvCxnSpPr>
          <p:nvPr/>
        </p:nvCxnSpPr>
        <p:spPr>
          <a:xfrm rot="5400000" flipH="1" flipV="1">
            <a:off x="6631455" y="2810201"/>
            <a:ext cx="1440036" cy="4977626"/>
          </a:xfrm>
          <a:prstGeom prst="bentConnector4">
            <a:avLst>
              <a:gd name="adj1" fmla="val -15875"/>
              <a:gd name="adj2" fmla="val 10014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1BF8-2FC0-435D-8BAF-A6682AF64F2F}"/>
              </a:ext>
            </a:extLst>
          </p:cNvPr>
          <p:cNvSpPr/>
          <p:nvPr/>
        </p:nvSpPr>
        <p:spPr>
          <a:xfrm>
            <a:off x="3001770" y="1999936"/>
            <a:ext cx="595705" cy="4020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6E1DB61-0B45-449B-A054-C4C63BC6BDA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 flipV="1">
            <a:off x="6348382" y="1530236"/>
            <a:ext cx="1441434" cy="7538953"/>
          </a:xfrm>
          <a:prstGeom prst="bentConnector4">
            <a:avLst>
              <a:gd name="adj1" fmla="val -35065"/>
              <a:gd name="adj2" fmla="val 100046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C2F668-CED4-4B2B-831A-590257D829AE}"/>
              </a:ext>
            </a:extLst>
          </p:cNvPr>
          <p:cNvSpPr txBox="1"/>
          <p:nvPr/>
        </p:nvSpPr>
        <p:spPr>
          <a:xfrm>
            <a:off x="8732940" y="5877011"/>
            <a:ext cx="111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Group_by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DF30B-F2A2-47B3-B550-456A23D0F226}"/>
              </a:ext>
            </a:extLst>
          </p:cNvPr>
          <p:cNvSpPr txBox="1"/>
          <p:nvPr/>
        </p:nvSpPr>
        <p:spPr>
          <a:xfrm>
            <a:off x="7069099" y="6484378"/>
            <a:ext cx="20782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Summarised by sum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B1DD4D-28C6-4C33-892A-E69FFCD9D5C6}"/>
              </a:ext>
            </a:extLst>
          </p:cNvPr>
          <p:cNvSpPr/>
          <p:nvPr/>
        </p:nvSpPr>
        <p:spPr>
          <a:xfrm>
            <a:off x="809247" y="1627808"/>
            <a:ext cx="2192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5245D7-76CB-4B0D-83DA-5421F2877760}"/>
              </a:ext>
            </a:extLst>
          </p:cNvPr>
          <p:cNvSpPr/>
          <p:nvPr/>
        </p:nvSpPr>
        <p:spPr>
          <a:xfrm>
            <a:off x="9287774" y="1627808"/>
            <a:ext cx="152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prod_top_100</a:t>
            </a:r>
          </a:p>
        </p:txBody>
      </p:sp>
      <p:pic>
        <p:nvPicPr>
          <p:cNvPr id="20" name="Graphic 19" descr="Fruit bowl">
            <a:extLst>
              <a:ext uri="{FF2B5EF4-FFF2-40B4-BE49-F238E27FC236}">
                <a16:creationId xmlns:a16="http://schemas.microsoft.com/office/drawing/2014/main" id="{15957CCA-DB47-48B0-976A-9799A3AF6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22541" y="1450657"/>
            <a:ext cx="547182" cy="547182"/>
          </a:xfrm>
          <a:prstGeom prst="rect">
            <a:avLst/>
          </a:prstGeom>
        </p:spPr>
      </p:pic>
      <p:pic>
        <p:nvPicPr>
          <p:cNvPr id="21" name="Graphic 20" descr="Bottle">
            <a:extLst>
              <a:ext uri="{FF2B5EF4-FFF2-40B4-BE49-F238E27FC236}">
                <a16:creationId xmlns:a16="http://schemas.microsoft.com/office/drawing/2014/main" id="{C283F408-8D4D-4A1C-9E5B-5616C9644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9117" y="1723549"/>
            <a:ext cx="547182" cy="5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4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45249E-5712-40C2-B6D1-B4B73B82CD43}"/>
              </a:ext>
            </a:extLst>
          </p:cNvPr>
          <p:cNvSpPr txBox="1">
            <a:spLocks/>
          </p:cNvSpPr>
          <p:nvPr/>
        </p:nvSpPr>
        <p:spPr>
          <a:xfrm>
            <a:off x="838200" y="867988"/>
            <a:ext cx="10515600" cy="533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Join para trazer campos de outra tabela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46481C8-48C7-44C3-9F46-E8C4EE65F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8" y="1482297"/>
            <a:ext cx="4849750" cy="27304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D09CE6-8891-42F0-827B-B353FF81F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80"/>
          <a:stretch/>
        </p:blipFill>
        <p:spPr>
          <a:xfrm>
            <a:off x="6892955" y="1482294"/>
            <a:ext cx="1657744" cy="2730409"/>
          </a:xfrm>
          <a:prstGeom prst="rect">
            <a:avLst/>
          </a:prstGeom>
        </p:spPr>
      </p:pic>
      <p:sp>
        <p:nvSpPr>
          <p:cNvPr id="35" name="Cross 34">
            <a:extLst>
              <a:ext uri="{FF2B5EF4-FFF2-40B4-BE49-F238E27FC236}">
                <a16:creationId xmlns:a16="http://schemas.microsoft.com/office/drawing/2014/main" id="{B896A09A-CD8A-4DA0-81F7-780407949EDC}"/>
              </a:ext>
            </a:extLst>
          </p:cNvPr>
          <p:cNvSpPr/>
          <p:nvPr/>
        </p:nvSpPr>
        <p:spPr>
          <a:xfrm>
            <a:off x="5928069" y="2717640"/>
            <a:ext cx="570179" cy="570179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941B02-4A56-4617-8301-1201D66887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3710" y="4271427"/>
            <a:ext cx="6014906" cy="252833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Arrow: Bent 37">
            <a:extLst>
              <a:ext uri="{FF2B5EF4-FFF2-40B4-BE49-F238E27FC236}">
                <a16:creationId xmlns:a16="http://schemas.microsoft.com/office/drawing/2014/main" id="{FAC38044-AC7F-46F5-BF1E-0F13CD170EBB}"/>
              </a:ext>
            </a:extLst>
          </p:cNvPr>
          <p:cNvSpPr/>
          <p:nvPr/>
        </p:nvSpPr>
        <p:spPr>
          <a:xfrm rot="5400000">
            <a:off x="8497798" y="2879234"/>
            <a:ext cx="1657744" cy="8498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A8E39F-8667-40E5-B507-5BA08713DD95}"/>
              </a:ext>
            </a:extLst>
          </p:cNvPr>
          <p:cNvSpPr txBox="1"/>
          <p:nvPr/>
        </p:nvSpPr>
        <p:spPr>
          <a:xfrm>
            <a:off x="5469382" y="3304166"/>
            <a:ext cx="137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Join para trazer outros campos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82D99F-F127-4E83-BFC9-E0D1FC97F1BA}"/>
              </a:ext>
            </a:extLst>
          </p:cNvPr>
          <p:cNvSpPr txBox="1"/>
          <p:nvPr/>
        </p:nvSpPr>
        <p:spPr>
          <a:xfrm>
            <a:off x="9489605" y="2499934"/>
            <a:ext cx="262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filter(!is.na(</a:t>
            </a:r>
            <a:r>
              <a:rPr lang="en-US" sz="1200" dirty="0" err="1"/>
              <a:t>days_since_prior_order</a:t>
            </a:r>
            <a:r>
              <a:rPr lang="en-US" sz="1200" dirty="0"/>
              <a:t>))</a:t>
            </a:r>
            <a:endParaRPr lang="pt-BR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790978-6E14-43C1-8264-83966E670F29}"/>
              </a:ext>
            </a:extLst>
          </p:cNvPr>
          <p:cNvSpPr/>
          <p:nvPr/>
        </p:nvSpPr>
        <p:spPr>
          <a:xfrm>
            <a:off x="9751603" y="3956870"/>
            <a:ext cx="196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E7466A-A66D-45DE-B5B1-839DC0813D41}"/>
              </a:ext>
            </a:extLst>
          </p:cNvPr>
          <p:cNvSpPr/>
          <p:nvPr/>
        </p:nvSpPr>
        <p:spPr>
          <a:xfrm>
            <a:off x="5376940" y="1368290"/>
            <a:ext cx="1213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02BA21-6D31-4724-8287-745F546B2CEC}"/>
              </a:ext>
            </a:extLst>
          </p:cNvPr>
          <p:cNvSpPr/>
          <p:nvPr/>
        </p:nvSpPr>
        <p:spPr>
          <a:xfrm>
            <a:off x="8523758" y="1405900"/>
            <a:ext cx="1605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base_orders_cl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0C246-794A-4A13-960F-1E626A26C720}"/>
              </a:ext>
            </a:extLst>
          </p:cNvPr>
          <p:cNvSpPr/>
          <p:nvPr/>
        </p:nvSpPr>
        <p:spPr>
          <a:xfrm>
            <a:off x="2284819" y="5068690"/>
            <a:ext cx="3268106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t-BR" sz="1200" dirty="0"/>
              <a:t>base_ord_geral_all &lt;- base_ord_geral_prod %&gt;% </a:t>
            </a:r>
          </a:p>
          <a:p>
            <a:r>
              <a:rPr lang="pt-BR" sz="1200" dirty="0"/>
              <a:t>  left_join(base_orders_cl %&gt;% </a:t>
            </a:r>
          </a:p>
          <a:p>
            <a:r>
              <a:rPr lang="pt-BR" sz="1200" dirty="0"/>
              <a:t>              select(order_id, </a:t>
            </a:r>
          </a:p>
          <a:p>
            <a:r>
              <a:rPr lang="pt-BR" sz="1200" dirty="0"/>
              <a:t>                     user_id, </a:t>
            </a:r>
          </a:p>
          <a:p>
            <a:r>
              <a:rPr lang="pt-BR" sz="1200" dirty="0"/>
              <a:t>                     order_number, </a:t>
            </a:r>
          </a:p>
          <a:p>
            <a:r>
              <a:rPr lang="pt-BR" sz="1200" dirty="0"/>
              <a:t>                     days_since_prior_order)) %&gt;% </a:t>
            </a:r>
          </a:p>
          <a:p>
            <a:r>
              <a:rPr lang="pt-BR" sz="1200" dirty="0"/>
              <a:t>  filter(!is.na(days_since_prior_order)) %&gt;% </a:t>
            </a:r>
          </a:p>
          <a:p>
            <a:r>
              <a:rPr lang="pt-BR" sz="1200" dirty="0"/>
              <a:t>  arrange(user_id,desc(order_number))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30395F-0EFA-4341-8643-AD2B0C8261F1}"/>
              </a:ext>
            </a:extLst>
          </p:cNvPr>
          <p:cNvSpPr/>
          <p:nvPr/>
        </p:nvSpPr>
        <p:spPr>
          <a:xfrm>
            <a:off x="2223925" y="4753949"/>
            <a:ext cx="7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Query</a:t>
            </a:r>
          </a:p>
        </p:txBody>
      </p:sp>
      <p:pic>
        <p:nvPicPr>
          <p:cNvPr id="53" name="Graphic 52" descr="Shopping cart">
            <a:extLst>
              <a:ext uri="{FF2B5EF4-FFF2-40B4-BE49-F238E27FC236}">
                <a16:creationId xmlns:a16="http://schemas.microsoft.com/office/drawing/2014/main" id="{DC0D70F3-8EB6-4CE9-810E-EA3E9DED5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5990" y="1931018"/>
            <a:ext cx="570179" cy="570179"/>
          </a:xfrm>
          <a:prstGeom prst="rect">
            <a:avLst/>
          </a:prstGeom>
        </p:spPr>
      </p:pic>
      <p:pic>
        <p:nvPicPr>
          <p:cNvPr id="54" name="Graphic 53" descr="Group of men">
            <a:extLst>
              <a:ext uri="{FF2B5EF4-FFF2-40B4-BE49-F238E27FC236}">
                <a16:creationId xmlns:a16="http://schemas.microsoft.com/office/drawing/2014/main" id="{9BD94053-EC64-4CEB-AED0-00BCC584F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0699" y="1699512"/>
            <a:ext cx="570179" cy="570179"/>
          </a:xfrm>
          <a:prstGeom prst="rect">
            <a:avLst/>
          </a:prstGeom>
        </p:spPr>
      </p:pic>
      <p:pic>
        <p:nvPicPr>
          <p:cNvPr id="55" name="Graphic 54" descr="Shopping cart">
            <a:extLst>
              <a:ext uri="{FF2B5EF4-FFF2-40B4-BE49-F238E27FC236}">
                <a16:creationId xmlns:a16="http://schemas.microsoft.com/office/drawing/2014/main" id="{FE4348F7-B0EF-484A-A7C2-18D35D184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0670" y="3497752"/>
            <a:ext cx="570179" cy="570179"/>
          </a:xfrm>
          <a:prstGeom prst="rect">
            <a:avLst/>
          </a:prstGeom>
        </p:spPr>
      </p:pic>
      <p:pic>
        <p:nvPicPr>
          <p:cNvPr id="56" name="Graphic 55" descr="Group of men">
            <a:extLst>
              <a:ext uri="{FF2B5EF4-FFF2-40B4-BE49-F238E27FC236}">
                <a16:creationId xmlns:a16="http://schemas.microsoft.com/office/drawing/2014/main" id="{8699D92D-9C33-48BF-BD86-E39A390E1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6211" y="3494034"/>
            <a:ext cx="570179" cy="570179"/>
          </a:xfrm>
          <a:prstGeom prst="rect">
            <a:avLst/>
          </a:prstGeom>
        </p:spPr>
      </p:pic>
      <p:sp>
        <p:nvSpPr>
          <p:cNvPr id="57" name="Cross 56">
            <a:extLst>
              <a:ext uri="{FF2B5EF4-FFF2-40B4-BE49-F238E27FC236}">
                <a16:creationId xmlns:a16="http://schemas.microsoft.com/office/drawing/2014/main" id="{16CDACDE-EDB0-4D86-BED2-ABAFAF477007}"/>
              </a:ext>
            </a:extLst>
          </p:cNvPr>
          <p:cNvSpPr/>
          <p:nvPr/>
        </p:nvSpPr>
        <p:spPr>
          <a:xfrm>
            <a:off x="10857687" y="3695212"/>
            <a:ext cx="241685" cy="216551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165192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BC5E17-A77D-4B6E-90F5-AAF8EA2CEC7F}"/>
              </a:ext>
            </a:extLst>
          </p:cNvPr>
          <p:cNvSpPr txBox="1">
            <a:spLocks/>
          </p:cNvSpPr>
          <p:nvPr/>
        </p:nvSpPr>
        <p:spPr>
          <a:xfrm>
            <a:off x="329462" y="956450"/>
            <a:ext cx="3019425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semi-final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E02E8-399E-4AD0-A780-33636714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43" y="3558014"/>
            <a:ext cx="6636749" cy="278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AD086-25BE-4F76-9C9C-7955D7B896A9}"/>
              </a:ext>
            </a:extLst>
          </p:cNvPr>
          <p:cNvSpPr txBox="1"/>
          <p:nvPr/>
        </p:nvSpPr>
        <p:spPr>
          <a:xfrm>
            <a:off x="6387270" y="1011881"/>
            <a:ext cx="5580014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*prod_mean_time &lt;- </a:t>
            </a:r>
            <a:r>
              <a:rPr lang="pt-BR" sz="1200" dirty="0">
                <a:highlight>
                  <a:srgbClr val="FFFF00"/>
                </a:highlight>
                <a:hlinkClick r:id="rId5" action="ppaction://hlinksldjump"/>
              </a:rPr>
              <a:t>base_ord_geral_all</a:t>
            </a:r>
            <a:r>
              <a:rPr lang="pt-BR" sz="1200" dirty="0"/>
              <a:t> %&gt;% </a:t>
            </a:r>
          </a:p>
          <a:p>
            <a:r>
              <a:rPr lang="pt-BR" sz="1200" dirty="0"/>
              <a:t>  	group_by(user_id,product_name) %&gt;% </a:t>
            </a:r>
          </a:p>
          <a:p>
            <a:r>
              <a:rPr lang="pt-BR" sz="1200" dirty="0"/>
              <a:t>	summarise(tempo_medio = </a:t>
            </a:r>
          </a:p>
          <a:p>
            <a:r>
              <a:rPr lang="pt-BR" sz="1200" dirty="0"/>
              <a:t>		(sum(days_since_prior_order)/(sum(reordered)+1))) %&gt;% </a:t>
            </a:r>
          </a:p>
          <a:p>
            <a:r>
              <a:rPr lang="pt-BR" sz="1200" dirty="0"/>
              <a:t>	group_by(product_name) %&gt;% </a:t>
            </a:r>
          </a:p>
          <a:p>
            <a:r>
              <a:rPr lang="pt-BR" sz="1200" dirty="0"/>
              <a:t>	summarise(tempo_medio = mean(tempo_medio)) %&gt;% </a:t>
            </a:r>
          </a:p>
          <a:p>
            <a:r>
              <a:rPr lang="pt-BR" sz="1200" dirty="0"/>
              <a:t>	right_join(</a:t>
            </a:r>
            <a:r>
              <a:rPr lang="pt-BR" sz="1200" dirty="0">
                <a:highlight>
                  <a:srgbClr val="FFFF00"/>
                </a:highlight>
                <a:hlinkClick r:id="rId6" action="ppaction://hlinksldjump"/>
              </a:rPr>
              <a:t>prod_top_100</a:t>
            </a:r>
            <a:r>
              <a:rPr lang="pt-BR" sz="1200" dirty="0"/>
              <a:t>) %&gt;% </a:t>
            </a:r>
          </a:p>
          <a:p>
            <a:r>
              <a:rPr lang="pt-BR" sz="1200" dirty="0"/>
              <a:t>	arrange(tempo_medio, desc(n_reordered))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21E4F-A821-49FD-A13F-5A69F0AAB0B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286" y="3654204"/>
            <a:ext cx="3412658" cy="272767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AA880D-43CC-4091-885B-99A00EFD0086}"/>
              </a:ext>
            </a:extLst>
          </p:cNvPr>
          <p:cNvSpPr/>
          <p:nvPr/>
        </p:nvSpPr>
        <p:spPr>
          <a:xfrm>
            <a:off x="7016727" y="4596341"/>
            <a:ext cx="584224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C26167E-0A3C-4762-887B-19656742B2D2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rot="5400000" flipH="1" flipV="1">
            <a:off x="7235658" y="2654722"/>
            <a:ext cx="2014800" cy="18684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CE3642D-B8F3-4268-99A5-A4AC3B8C919C}"/>
              </a:ext>
            </a:extLst>
          </p:cNvPr>
          <p:cNvSpPr/>
          <p:nvPr/>
        </p:nvSpPr>
        <p:spPr>
          <a:xfrm>
            <a:off x="292756" y="6304459"/>
            <a:ext cx="201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83B1F9-936D-4E5F-B9E1-B321C45F91F2}"/>
              </a:ext>
            </a:extLst>
          </p:cNvPr>
          <p:cNvSpPr/>
          <p:nvPr/>
        </p:nvSpPr>
        <p:spPr>
          <a:xfrm>
            <a:off x="7511526" y="6347733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E15689-1224-4198-9382-45BAAD34AB5C}"/>
              </a:ext>
            </a:extLst>
          </p:cNvPr>
          <p:cNvSpPr/>
          <p:nvPr/>
        </p:nvSpPr>
        <p:spPr>
          <a:xfrm>
            <a:off x="9529992" y="2632619"/>
            <a:ext cx="2617365" cy="954107"/>
          </a:xfrm>
          <a:custGeom>
            <a:avLst/>
            <a:gdLst>
              <a:gd name="connsiteX0" fmla="*/ 0 w 2617365"/>
              <a:gd name="connsiteY0" fmla="*/ 0 h 954107"/>
              <a:gd name="connsiteX1" fmla="*/ 497299 w 2617365"/>
              <a:gd name="connsiteY1" fmla="*/ 0 h 954107"/>
              <a:gd name="connsiteX2" fmla="*/ 968425 w 2617365"/>
              <a:gd name="connsiteY2" fmla="*/ 0 h 954107"/>
              <a:gd name="connsiteX3" fmla="*/ 1491898 w 2617365"/>
              <a:gd name="connsiteY3" fmla="*/ 0 h 954107"/>
              <a:gd name="connsiteX4" fmla="*/ 2041545 w 2617365"/>
              <a:gd name="connsiteY4" fmla="*/ 0 h 954107"/>
              <a:gd name="connsiteX5" fmla="*/ 2617365 w 2617365"/>
              <a:gd name="connsiteY5" fmla="*/ 0 h 954107"/>
              <a:gd name="connsiteX6" fmla="*/ 2617365 w 2617365"/>
              <a:gd name="connsiteY6" fmla="*/ 467512 h 954107"/>
              <a:gd name="connsiteX7" fmla="*/ 2617365 w 2617365"/>
              <a:gd name="connsiteY7" fmla="*/ 954107 h 954107"/>
              <a:gd name="connsiteX8" fmla="*/ 2172413 w 2617365"/>
              <a:gd name="connsiteY8" fmla="*/ 954107 h 954107"/>
              <a:gd name="connsiteX9" fmla="*/ 1596593 w 2617365"/>
              <a:gd name="connsiteY9" fmla="*/ 954107 h 954107"/>
              <a:gd name="connsiteX10" fmla="*/ 1046946 w 2617365"/>
              <a:gd name="connsiteY10" fmla="*/ 954107 h 954107"/>
              <a:gd name="connsiteX11" fmla="*/ 471126 w 2617365"/>
              <a:gd name="connsiteY11" fmla="*/ 954107 h 954107"/>
              <a:gd name="connsiteX12" fmla="*/ 0 w 2617365"/>
              <a:gd name="connsiteY12" fmla="*/ 954107 h 954107"/>
              <a:gd name="connsiteX13" fmla="*/ 0 w 2617365"/>
              <a:gd name="connsiteY13" fmla="*/ 477054 h 954107"/>
              <a:gd name="connsiteX14" fmla="*/ 0 w 2617365"/>
              <a:gd name="connsiteY1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17365" h="954107" fill="none" extrusionOk="0">
                <a:moveTo>
                  <a:pt x="0" y="0"/>
                </a:moveTo>
                <a:cubicBezTo>
                  <a:pt x="228013" y="-9894"/>
                  <a:pt x="287495" y="42044"/>
                  <a:pt x="497299" y="0"/>
                </a:cubicBezTo>
                <a:cubicBezTo>
                  <a:pt x="707103" y="-42044"/>
                  <a:pt x="807201" y="38686"/>
                  <a:pt x="968425" y="0"/>
                </a:cubicBezTo>
                <a:cubicBezTo>
                  <a:pt x="1129649" y="-38686"/>
                  <a:pt x="1231095" y="10196"/>
                  <a:pt x="1491898" y="0"/>
                </a:cubicBezTo>
                <a:cubicBezTo>
                  <a:pt x="1752701" y="-10196"/>
                  <a:pt x="1778302" y="65772"/>
                  <a:pt x="2041545" y="0"/>
                </a:cubicBezTo>
                <a:cubicBezTo>
                  <a:pt x="2304788" y="-65772"/>
                  <a:pt x="2461526" y="60262"/>
                  <a:pt x="2617365" y="0"/>
                </a:cubicBezTo>
                <a:cubicBezTo>
                  <a:pt x="2621505" y="208483"/>
                  <a:pt x="2579538" y="244716"/>
                  <a:pt x="2617365" y="467512"/>
                </a:cubicBezTo>
                <a:cubicBezTo>
                  <a:pt x="2655192" y="690308"/>
                  <a:pt x="2607654" y="787715"/>
                  <a:pt x="2617365" y="954107"/>
                </a:cubicBezTo>
                <a:cubicBezTo>
                  <a:pt x="2459737" y="996357"/>
                  <a:pt x="2302915" y="924523"/>
                  <a:pt x="2172413" y="954107"/>
                </a:cubicBezTo>
                <a:cubicBezTo>
                  <a:pt x="2041911" y="983691"/>
                  <a:pt x="1742324" y="905455"/>
                  <a:pt x="1596593" y="954107"/>
                </a:cubicBezTo>
                <a:cubicBezTo>
                  <a:pt x="1450862" y="1002759"/>
                  <a:pt x="1216319" y="943883"/>
                  <a:pt x="1046946" y="954107"/>
                </a:cubicBezTo>
                <a:cubicBezTo>
                  <a:pt x="877573" y="964331"/>
                  <a:pt x="700361" y="922578"/>
                  <a:pt x="471126" y="954107"/>
                </a:cubicBezTo>
                <a:cubicBezTo>
                  <a:pt x="241891" y="985636"/>
                  <a:pt x="109220" y="906844"/>
                  <a:pt x="0" y="954107"/>
                </a:cubicBezTo>
                <a:cubicBezTo>
                  <a:pt x="-2067" y="801459"/>
                  <a:pt x="56693" y="682633"/>
                  <a:pt x="0" y="477054"/>
                </a:cubicBezTo>
                <a:cubicBezTo>
                  <a:pt x="-56693" y="271475"/>
                  <a:pt x="37619" y="155895"/>
                  <a:pt x="0" y="0"/>
                </a:cubicBezTo>
                <a:close/>
              </a:path>
              <a:path w="2617365" h="954107" stroke="0" extrusionOk="0">
                <a:moveTo>
                  <a:pt x="0" y="0"/>
                </a:moveTo>
                <a:cubicBezTo>
                  <a:pt x="152385" y="-50269"/>
                  <a:pt x="257401" y="31927"/>
                  <a:pt x="497299" y="0"/>
                </a:cubicBezTo>
                <a:cubicBezTo>
                  <a:pt x="737197" y="-31927"/>
                  <a:pt x="819394" y="36137"/>
                  <a:pt x="994599" y="0"/>
                </a:cubicBezTo>
                <a:cubicBezTo>
                  <a:pt x="1169804" y="-36137"/>
                  <a:pt x="1303660" y="2262"/>
                  <a:pt x="1439551" y="0"/>
                </a:cubicBezTo>
                <a:cubicBezTo>
                  <a:pt x="1575442" y="-2262"/>
                  <a:pt x="1850255" y="53213"/>
                  <a:pt x="2015371" y="0"/>
                </a:cubicBezTo>
                <a:cubicBezTo>
                  <a:pt x="2180487" y="-53213"/>
                  <a:pt x="2464139" y="34768"/>
                  <a:pt x="2617365" y="0"/>
                </a:cubicBezTo>
                <a:cubicBezTo>
                  <a:pt x="2650313" y="120647"/>
                  <a:pt x="2572698" y="304816"/>
                  <a:pt x="2617365" y="486595"/>
                </a:cubicBezTo>
                <a:cubicBezTo>
                  <a:pt x="2662032" y="668374"/>
                  <a:pt x="2573372" y="842880"/>
                  <a:pt x="2617365" y="954107"/>
                </a:cubicBezTo>
                <a:cubicBezTo>
                  <a:pt x="2461697" y="1013400"/>
                  <a:pt x="2236065" y="903133"/>
                  <a:pt x="2041545" y="954107"/>
                </a:cubicBezTo>
                <a:cubicBezTo>
                  <a:pt x="1847025" y="1005081"/>
                  <a:pt x="1780425" y="946678"/>
                  <a:pt x="1570419" y="954107"/>
                </a:cubicBezTo>
                <a:cubicBezTo>
                  <a:pt x="1360413" y="961536"/>
                  <a:pt x="1334118" y="916604"/>
                  <a:pt x="1125467" y="954107"/>
                </a:cubicBezTo>
                <a:cubicBezTo>
                  <a:pt x="916816" y="991610"/>
                  <a:pt x="819145" y="897612"/>
                  <a:pt x="575820" y="954107"/>
                </a:cubicBezTo>
                <a:cubicBezTo>
                  <a:pt x="332495" y="1010602"/>
                  <a:pt x="229425" y="906972"/>
                  <a:pt x="0" y="954107"/>
                </a:cubicBezTo>
                <a:cubicBezTo>
                  <a:pt x="-6729" y="829645"/>
                  <a:pt x="23510" y="614421"/>
                  <a:pt x="0" y="496136"/>
                </a:cubicBezTo>
                <a:cubicBezTo>
                  <a:pt x="-23510" y="377851"/>
                  <a:pt x="1257" y="12367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400" dirty="0"/>
              <a:t>Tabela onde cada produto tem dois parâmetros a serem utilizados para medir o ‘</a:t>
            </a:r>
            <a:r>
              <a:rPr lang="pt-BR" sz="1400" i="1" dirty="0"/>
              <a:t>peso</a:t>
            </a:r>
            <a:r>
              <a:rPr lang="pt-BR" sz="1400" dirty="0"/>
              <a:t>’ deles</a:t>
            </a:r>
          </a:p>
        </p:txBody>
      </p:sp>
      <p:pic>
        <p:nvPicPr>
          <p:cNvPr id="18" name="Graphic 17" descr="Fruit bowl">
            <a:extLst>
              <a:ext uri="{FF2B5EF4-FFF2-40B4-BE49-F238E27FC236}">
                <a16:creationId xmlns:a16="http://schemas.microsoft.com/office/drawing/2014/main" id="{6D7ACF4B-5B28-4684-81B9-52FD3A511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06730" y="4592005"/>
            <a:ext cx="410789" cy="410789"/>
          </a:xfrm>
          <a:prstGeom prst="rect">
            <a:avLst/>
          </a:prstGeom>
        </p:spPr>
      </p:pic>
      <p:pic>
        <p:nvPicPr>
          <p:cNvPr id="19" name="Graphic 18" descr="Stopwatch">
            <a:extLst>
              <a:ext uri="{FF2B5EF4-FFF2-40B4-BE49-F238E27FC236}">
                <a16:creationId xmlns:a16="http://schemas.microsoft.com/office/drawing/2014/main" id="{7ABE9F08-B81B-4BD1-8BE7-D7323B537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52555" y="3674113"/>
            <a:ext cx="502362" cy="502362"/>
          </a:xfrm>
          <a:prstGeom prst="rect">
            <a:avLst/>
          </a:prstGeom>
        </p:spPr>
      </p:pic>
      <p:pic>
        <p:nvPicPr>
          <p:cNvPr id="20" name="Graphic 19" descr="Shopping basket">
            <a:extLst>
              <a:ext uri="{FF2B5EF4-FFF2-40B4-BE49-F238E27FC236}">
                <a16:creationId xmlns:a16="http://schemas.microsoft.com/office/drawing/2014/main" id="{CDF6B47F-C32C-4DC1-BE75-E802B58AAF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60944" y="4118218"/>
            <a:ext cx="502362" cy="5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93FB12-D2C1-4F54-AD89-2E2879EEEDDB}"/>
              </a:ext>
            </a:extLst>
          </p:cNvPr>
          <p:cNvSpPr txBox="1">
            <a:spLocks/>
          </p:cNvSpPr>
          <p:nvPr/>
        </p:nvSpPr>
        <p:spPr>
          <a:xfrm>
            <a:off x="679182" y="1303247"/>
            <a:ext cx="4358951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Final por produto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34F51-C772-4696-809F-62684A43A719}"/>
              </a:ext>
            </a:extLst>
          </p:cNvPr>
          <p:cNvSpPr txBox="1"/>
          <p:nvPr/>
        </p:nvSpPr>
        <p:spPr>
          <a:xfrm>
            <a:off x="5842828" y="1087792"/>
            <a:ext cx="5130597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prod_fator &lt;- bind_cols(prod_mean_time[,1],prod_mean_time_norm) %&gt;% </a:t>
            </a:r>
          </a:p>
          <a:p>
            <a:r>
              <a:rPr lang="pt-BR" sz="1200" dirty="0"/>
              <a:t>                          mutate(fator = ifelse((tempo_medio == 0 | is.na(tempo_medio)), </a:t>
            </a:r>
          </a:p>
          <a:p>
            <a:r>
              <a:rPr lang="pt-BR" sz="1200" dirty="0"/>
              <a:t>			0, </a:t>
            </a:r>
          </a:p>
          <a:p>
            <a:r>
              <a:rPr lang="pt-BR" sz="1200" dirty="0"/>
              <a:t>			n_reordered/tempo_medio)) %&gt;% </a:t>
            </a:r>
          </a:p>
          <a:p>
            <a:r>
              <a:rPr lang="pt-BR" sz="1200" dirty="0"/>
              <a:t>                          arrange(desc(fator))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62982-9C09-4238-943A-EC6495FC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03" y="3557347"/>
            <a:ext cx="3412658" cy="272767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9F6D0D-AA3D-46B1-8B37-B5E317EB9DA1}"/>
              </a:ext>
            </a:extLst>
          </p:cNvPr>
          <p:cNvSpPr/>
          <p:nvPr/>
        </p:nvSpPr>
        <p:spPr>
          <a:xfrm>
            <a:off x="4583682" y="4564654"/>
            <a:ext cx="2677780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FF8696E-4757-4604-B32C-EACDF6DEA251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rot="5400000" flipH="1" flipV="1">
            <a:off x="6425929" y="2582457"/>
            <a:ext cx="2461199" cy="1503197"/>
          </a:xfrm>
          <a:prstGeom prst="bentConnector3">
            <a:avLst>
              <a:gd name="adj1" fmla="val 803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068C-F0AE-46B8-A783-B59AEE7D4CEA}"/>
              </a:ext>
            </a:extLst>
          </p:cNvPr>
          <p:cNvSpPr/>
          <p:nvPr/>
        </p:nvSpPr>
        <p:spPr>
          <a:xfrm>
            <a:off x="895770" y="3244334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2B1C58-DE46-4519-AE52-22B1638C65C5}"/>
              </a:ext>
            </a:extLst>
          </p:cNvPr>
          <p:cNvSpPr/>
          <p:nvPr/>
        </p:nvSpPr>
        <p:spPr>
          <a:xfrm>
            <a:off x="7467084" y="33164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AC614-D221-4C49-A7F5-57FFE107B505}"/>
              </a:ext>
            </a:extLst>
          </p:cNvPr>
          <p:cNvSpPr/>
          <p:nvPr/>
        </p:nvSpPr>
        <p:spPr>
          <a:xfrm>
            <a:off x="8660296" y="2455924"/>
            <a:ext cx="3286396" cy="1015663"/>
          </a:xfrm>
          <a:custGeom>
            <a:avLst/>
            <a:gdLst>
              <a:gd name="connsiteX0" fmla="*/ 0 w 3286396"/>
              <a:gd name="connsiteY0" fmla="*/ 0 h 1015663"/>
              <a:gd name="connsiteX1" fmla="*/ 514869 w 3286396"/>
              <a:gd name="connsiteY1" fmla="*/ 0 h 1015663"/>
              <a:gd name="connsiteX2" fmla="*/ 1095465 w 3286396"/>
              <a:gd name="connsiteY2" fmla="*/ 0 h 1015663"/>
              <a:gd name="connsiteX3" fmla="*/ 1577470 w 3286396"/>
              <a:gd name="connsiteY3" fmla="*/ 0 h 1015663"/>
              <a:gd name="connsiteX4" fmla="*/ 2092339 w 3286396"/>
              <a:gd name="connsiteY4" fmla="*/ 0 h 1015663"/>
              <a:gd name="connsiteX5" fmla="*/ 2705799 w 3286396"/>
              <a:gd name="connsiteY5" fmla="*/ 0 h 1015663"/>
              <a:gd name="connsiteX6" fmla="*/ 3286396 w 3286396"/>
              <a:gd name="connsiteY6" fmla="*/ 0 h 1015663"/>
              <a:gd name="connsiteX7" fmla="*/ 3286396 w 3286396"/>
              <a:gd name="connsiteY7" fmla="*/ 528145 h 1015663"/>
              <a:gd name="connsiteX8" fmla="*/ 3286396 w 3286396"/>
              <a:gd name="connsiteY8" fmla="*/ 1015663 h 1015663"/>
              <a:gd name="connsiteX9" fmla="*/ 2804391 w 3286396"/>
              <a:gd name="connsiteY9" fmla="*/ 1015663 h 1015663"/>
              <a:gd name="connsiteX10" fmla="*/ 2223795 w 3286396"/>
              <a:gd name="connsiteY10" fmla="*/ 1015663 h 1015663"/>
              <a:gd name="connsiteX11" fmla="*/ 1676062 w 3286396"/>
              <a:gd name="connsiteY11" fmla="*/ 1015663 h 1015663"/>
              <a:gd name="connsiteX12" fmla="*/ 1095465 w 3286396"/>
              <a:gd name="connsiteY12" fmla="*/ 1015663 h 1015663"/>
              <a:gd name="connsiteX13" fmla="*/ 547733 w 3286396"/>
              <a:gd name="connsiteY13" fmla="*/ 1015663 h 1015663"/>
              <a:gd name="connsiteX14" fmla="*/ 0 w 3286396"/>
              <a:gd name="connsiteY14" fmla="*/ 1015663 h 1015663"/>
              <a:gd name="connsiteX15" fmla="*/ 0 w 3286396"/>
              <a:gd name="connsiteY15" fmla="*/ 507832 h 1015663"/>
              <a:gd name="connsiteX16" fmla="*/ 0 w 3286396"/>
              <a:gd name="connsiteY16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6396" h="1015663" fill="none" extrusionOk="0">
                <a:moveTo>
                  <a:pt x="0" y="0"/>
                </a:moveTo>
                <a:cubicBezTo>
                  <a:pt x="224914" y="-60299"/>
                  <a:pt x="286850" y="23868"/>
                  <a:pt x="514869" y="0"/>
                </a:cubicBezTo>
                <a:cubicBezTo>
                  <a:pt x="742888" y="-23868"/>
                  <a:pt x="909743" y="28026"/>
                  <a:pt x="1095465" y="0"/>
                </a:cubicBezTo>
                <a:cubicBezTo>
                  <a:pt x="1281187" y="-28026"/>
                  <a:pt x="1370394" y="21323"/>
                  <a:pt x="1577470" y="0"/>
                </a:cubicBezTo>
                <a:cubicBezTo>
                  <a:pt x="1784547" y="-21323"/>
                  <a:pt x="1944871" y="18393"/>
                  <a:pt x="2092339" y="0"/>
                </a:cubicBezTo>
                <a:cubicBezTo>
                  <a:pt x="2239807" y="-18393"/>
                  <a:pt x="2420521" y="65034"/>
                  <a:pt x="2705799" y="0"/>
                </a:cubicBezTo>
                <a:cubicBezTo>
                  <a:pt x="2991077" y="-65034"/>
                  <a:pt x="3117651" y="22923"/>
                  <a:pt x="3286396" y="0"/>
                </a:cubicBezTo>
                <a:cubicBezTo>
                  <a:pt x="3336098" y="188138"/>
                  <a:pt x="3253727" y="410233"/>
                  <a:pt x="3286396" y="528145"/>
                </a:cubicBezTo>
                <a:cubicBezTo>
                  <a:pt x="3319065" y="646058"/>
                  <a:pt x="3258516" y="820186"/>
                  <a:pt x="3286396" y="1015663"/>
                </a:cubicBezTo>
                <a:cubicBezTo>
                  <a:pt x="3128330" y="1060432"/>
                  <a:pt x="3017809" y="973120"/>
                  <a:pt x="2804391" y="1015663"/>
                </a:cubicBezTo>
                <a:cubicBezTo>
                  <a:pt x="2590973" y="1058206"/>
                  <a:pt x="2483647" y="953089"/>
                  <a:pt x="2223795" y="1015663"/>
                </a:cubicBezTo>
                <a:cubicBezTo>
                  <a:pt x="1963943" y="1078237"/>
                  <a:pt x="1943685" y="956333"/>
                  <a:pt x="1676062" y="1015663"/>
                </a:cubicBezTo>
                <a:cubicBezTo>
                  <a:pt x="1408439" y="1074993"/>
                  <a:pt x="1223208" y="1010952"/>
                  <a:pt x="1095465" y="1015663"/>
                </a:cubicBezTo>
                <a:cubicBezTo>
                  <a:pt x="967722" y="1020374"/>
                  <a:pt x="813638" y="974455"/>
                  <a:pt x="547733" y="1015663"/>
                </a:cubicBezTo>
                <a:cubicBezTo>
                  <a:pt x="281828" y="1056871"/>
                  <a:pt x="143939" y="952101"/>
                  <a:pt x="0" y="1015663"/>
                </a:cubicBezTo>
                <a:cubicBezTo>
                  <a:pt x="-35968" y="798500"/>
                  <a:pt x="52495" y="640352"/>
                  <a:pt x="0" y="507832"/>
                </a:cubicBezTo>
                <a:cubicBezTo>
                  <a:pt x="-52495" y="375312"/>
                  <a:pt x="10703" y="250688"/>
                  <a:pt x="0" y="0"/>
                </a:cubicBezTo>
                <a:close/>
              </a:path>
              <a:path w="3286396" h="1015663" stroke="0" extrusionOk="0">
                <a:moveTo>
                  <a:pt x="0" y="0"/>
                </a:moveTo>
                <a:cubicBezTo>
                  <a:pt x="206785" y="-40155"/>
                  <a:pt x="402185" y="18871"/>
                  <a:pt x="514869" y="0"/>
                </a:cubicBezTo>
                <a:cubicBezTo>
                  <a:pt x="627553" y="-18871"/>
                  <a:pt x="901812" y="39649"/>
                  <a:pt x="1029737" y="0"/>
                </a:cubicBezTo>
                <a:cubicBezTo>
                  <a:pt x="1157662" y="-39649"/>
                  <a:pt x="1267473" y="45067"/>
                  <a:pt x="1478878" y="0"/>
                </a:cubicBezTo>
                <a:cubicBezTo>
                  <a:pt x="1690283" y="-45067"/>
                  <a:pt x="1880922" y="12993"/>
                  <a:pt x="2092339" y="0"/>
                </a:cubicBezTo>
                <a:cubicBezTo>
                  <a:pt x="2303756" y="-12993"/>
                  <a:pt x="2528584" y="10660"/>
                  <a:pt x="2705799" y="0"/>
                </a:cubicBezTo>
                <a:cubicBezTo>
                  <a:pt x="2883014" y="-10660"/>
                  <a:pt x="3065512" y="57089"/>
                  <a:pt x="3286396" y="0"/>
                </a:cubicBezTo>
                <a:cubicBezTo>
                  <a:pt x="3289991" y="121158"/>
                  <a:pt x="3259297" y="366800"/>
                  <a:pt x="3286396" y="528145"/>
                </a:cubicBezTo>
                <a:cubicBezTo>
                  <a:pt x="3313495" y="689490"/>
                  <a:pt x="3236222" y="772269"/>
                  <a:pt x="3286396" y="1015663"/>
                </a:cubicBezTo>
                <a:cubicBezTo>
                  <a:pt x="3162925" y="1068599"/>
                  <a:pt x="2865860" y="999473"/>
                  <a:pt x="2738663" y="1015663"/>
                </a:cubicBezTo>
                <a:cubicBezTo>
                  <a:pt x="2611466" y="1031853"/>
                  <a:pt x="2411107" y="1005978"/>
                  <a:pt x="2289523" y="1015663"/>
                </a:cubicBezTo>
                <a:cubicBezTo>
                  <a:pt x="2167939" y="1025348"/>
                  <a:pt x="1851732" y="948249"/>
                  <a:pt x="1708926" y="1015663"/>
                </a:cubicBezTo>
                <a:cubicBezTo>
                  <a:pt x="1566120" y="1083077"/>
                  <a:pt x="1382355" y="996753"/>
                  <a:pt x="1194057" y="1015663"/>
                </a:cubicBezTo>
                <a:cubicBezTo>
                  <a:pt x="1005759" y="1034573"/>
                  <a:pt x="917818" y="1001722"/>
                  <a:pt x="712052" y="1015663"/>
                </a:cubicBezTo>
                <a:cubicBezTo>
                  <a:pt x="506287" y="1029604"/>
                  <a:pt x="220768" y="941967"/>
                  <a:pt x="0" y="1015663"/>
                </a:cubicBezTo>
                <a:cubicBezTo>
                  <a:pt x="-48076" y="882804"/>
                  <a:pt x="9152" y="697850"/>
                  <a:pt x="0" y="507832"/>
                </a:cubicBezTo>
                <a:cubicBezTo>
                  <a:pt x="-9152" y="317814"/>
                  <a:pt x="21983" y="14914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200" dirty="0"/>
              <a:t>Tabela agora normalizada e com uma nova Variável</a:t>
            </a:r>
          </a:p>
          <a:p>
            <a:r>
              <a:rPr lang="pt-BR" sz="1200" dirty="0"/>
              <a:t>Fator: ‘</a:t>
            </a:r>
            <a:r>
              <a:rPr lang="pt-BR" sz="1200" i="1" dirty="0"/>
              <a:t>peso</a:t>
            </a:r>
            <a:r>
              <a:rPr lang="pt-BR" sz="1200" dirty="0"/>
              <a:t>’ do produto, considerando</a:t>
            </a:r>
          </a:p>
          <a:p>
            <a:r>
              <a:rPr lang="pt-BR" sz="1200" dirty="0"/>
              <a:t>Número de reordens e ponderado pelo tempo_médio entre compras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F675989-6449-4B83-A5BB-0C0359F072D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9805004" y="3142595"/>
            <a:ext cx="169499" cy="8274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F5EA254-0BDA-4C05-AA0D-4882F77EE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7084" y="3641086"/>
            <a:ext cx="4017854" cy="285178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15EC89-AAAA-4ABC-8ADC-FF6B3E3A28BA}"/>
              </a:ext>
            </a:extLst>
          </p:cNvPr>
          <p:cNvSpPr/>
          <p:nvPr/>
        </p:nvSpPr>
        <p:spPr>
          <a:xfrm>
            <a:off x="10954139" y="3613667"/>
            <a:ext cx="530799" cy="2879208"/>
          </a:xfrm>
          <a:custGeom>
            <a:avLst/>
            <a:gdLst>
              <a:gd name="connsiteX0" fmla="*/ 0 w 530799"/>
              <a:gd name="connsiteY0" fmla="*/ 0 h 2879208"/>
              <a:gd name="connsiteX1" fmla="*/ 530799 w 530799"/>
              <a:gd name="connsiteY1" fmla="*/ 0 h 2879208"/>
              <a:gd name="connsiteX2" fmla="*/ 530799 w 530799"/>
              <a:gd name="connsiteY2" fmla="*/ 575842 h 2879208"/>
              <a:gd name="connsiteX3" fmla="*/ 530799 w 530799"/>
              <a:gd name="connsiteY3" fmla="*/ 1180475 h 2879208"/>
              <a:gd name="connsiteX4" fmla="*/ 530799 w 530799"/>
              <a:gd name="connsiteY4" fmla="*/ 1756317 h 2879208"/>
              <a:gd name="connsiteX5" fmla="*/ 530799 w 530799"/>
              <a:gd name="connsiteY5" fmla="*/ 2303366 h 2879208"/>
              <a:gd name="connsiteX6" fmla="*/ 530799 w 530799"/>
              <a:gd name="connsiteY6" fmla="*/ 2879208 h 2879208"/>
              <a:gd name="connsiteX7" fmla="*/ 0 w 530799"/>
              <a:gd name="connsiteY7" fmla="*/ 2879208 h 2879208"/>
              <a:gd name="connsiteX8" fmla="*/ 0 w 530799"/>
              <a:gd name="connsiteY8" fmla="*/ 2303366 h 2879208"/>
              <a:gd name="connsiteX9" fmla="*/ 0 w 530799"/>
              <a:gd name="connsiteY9" fmla="*/ 1669941 h 2879208"/>
              <a:gd name="connsiteX10" fmla="*/ 0 w 530799"/>
              <a:gd name="connsiteY10" fmla="*/ 1065307 h 2879208"/>
              <a:gd name="connsiteX11" fmla="*/ 0 w 530799"/>
              <a:gd name="connsiteY11" fmla="*/ 0 h 287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0799" h="2879208" extrusionOk="0">
                <a:moveTo>
                  <a:pt x="0" y="0"/>
                </a:moveTo>
                <a:cubicBezTo>
                  <a:pt x="199751" y="-22573"/>
                  <a:pt x="279200" y="16732"/>
                  <a:pt x="530799" y="0"/>
                </a:cubicBezTo>
                <a:cubicBezTo>
                  <a:pt x="578773" y="235489"/>
                  <a:pt x="466733" y="319407"/>
                  <a:pt x="530799" y="575842"/>
                </a:cubicBezTo>
                <a:cubicBezTo>
                  <a:pt x="594865" y="832277"/>
                  <a:pt x="516315" y="1023539"/>
                  <a:pt x="530799" y="1180475"/>
                </a:cubicBezTo>
                <a:cubicBezTo>
                  <a:pt x="545283" y="1337411"/>
                  <a:pt x="465772" y="1605214"/>
                  <a:pt x="530799" y="1756317"/>
                </a:cubicBezTo>
                <a:cubicBezTo>
                  <a:pt x="595826" y="1907420"/>
                  <a:pt x="487693" y="2162743"/>
                  <a:pt x="530799" y="2303366"/>
                </a:cubicBezTo>
                <a:cubicBezTo>
                  <a:pt x="573905" y="2443989"/>
                  <a:pt x="510550" y="2725786"/>
                  <a:pt x="530799" y="2879208"/>
                </a:cubicBezTo>
                <a:cubicBezTo>
                  <a:pt x="318594" y="2903448"/>
                  <a:pt x="142230" y="2828081"/>
                  <a:pt x="0" y="2879208"/>
                </a:cubicBezTo>
                <a:cubicBezTo>
                  <a:pt x="-26472" y="2714040"/>
                  <a:pt x="58429" y="2523159"/>
                  <a:pt x="0" y="2303366"/>
                </a:cubicBezTo>
                <a:cubicBezTo>
                  <a:pt x="-58429" y="2083573"/>
                  <a:pt x="69117" y="1828563"/>
                  <a:pt x="0" y="1669941"/>
                </a:cubicBezTo>
                <a:cubicBezTo>
                  <a:pt x="-69117" y="1511320"/>
                  <a:pt x="14234" y="1227438"/>
                  <a:pt x="0" y="1065307"/>
                </a:cubicBezTo>
                <a:cubicBezTo>
                  <a:pt x="-14234" y="903176"/>
                  <a:pt x="54643" y="21907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410963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/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𝑓𝑎𝑡𝑜𝑟</m:t>
                      </m:r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𝑟𝑒𝑜𝑟𝑑𝑒𝑟𝑒𝑑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𝑡𝑒𝑚𝑝𝑜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𝑑𝑖𝑜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blipFill>
                <a:blip r:embed="rId6"/>
                <a:stretch>
                  <a:fillRect t="-1667" b="-15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84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F5A255-E4A9-41FD-B6D5-8EA1276F10B3}"/>
              </a:ext>
            </a:extLst>
          </p:cNvPr>
          <p:cNvSpPr txBox="1">
            <a:spLocks/>
          </p:cNvSpPr>
          <p:nvPr/>
        </p:nvSpPr>
        <p:spPr>
          <a:xfrm>
            <a:off x="520959" y="1207454"/>
            <a:ext cx="6290388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/>
              <a:t>Agora, calculado o peso dos carrinhos</a:t>
            </a:r>
            <a:endParaRPr lang="pt-B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443D0-C4EC-45E4-ACF6-767670DE689E}"/>
              </a:ext>
            </a:extLst>
          </p:cNvPr>
          <p:cNvSpPr txBox="1"/>
          <p:nvPr/>
        </p:nvSpPr>
        <p:spPr>
          <a:xfrm>
            <a:off x="4742754" y="5581849"/>
            <a:ext cx="301876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cliente tem várias compras (carrinho)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carrinho tem vários produtos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55E68-2FC8-417C-B1E5-505BB3AEF57F}"/>
              </a:ext>
            </a:extLst>
          </p:cNvPr>
          <p:cNvSpPr/>
          <p:nvPr/>
        </p:nvSpPr>
        <p:spPr>
          <a:xfrm>
            <a:off x="7250415" y="20400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89404-0780-4972-A5D8-99272CD0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15" y="2364686"/>
            <a:ext cx="4017854" cy="28517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D0D036-2CD8-4BD4-9AC8-6C026E1BDF72}"/>
              </a:ext>
            </a:extLst>
          </p:cNvPr>
          <p:cNvSpPr/>
          <p:nvPr/>
        </p:nvSpPr>
        <p:spPr>
          <a:xfrm>
            <a:off x="10737470" y="2337267"/>
            <a:ext cx="530799" cy="2879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3D2B0-BC2C-42F9-A3EA-7F3D724BB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2" y="2122226"/>
            <a:ext cx="5002180" cy="33768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900F2C-91EA-4F73-82AF-8E629665CEA5}"/>
              </a:ext>
            </a:extLst>
          </p:cNvPr>
          <p:cNvSpPr/>
          <p:nvPr/>
        </p:nvSpPr>
        <p:spPr>
          <a:xfrm>
            <a:off x="1928325" y="6042440"/>
            <a:ext cx="889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Para saber o peso de cada carrinho, basta tirar a média do fator dos produtos do carrinho!!!</a:t>
            </a:r>
          </a:p>
          <a:p>
            <a:r>
              <a:rPr lang="pt-BR" dirty="0">
                <a:solidFill>
                  <a:srgbClr val="FF0000"/>
                </a:solidFill>
              </a:rPr>
              <a:t>Para ter essa informação por cliente basta depois de valorar o carrinho, agrupar por cliente.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2157E2-8ECC-496E-8B03-5A33568F7BA6}"/>
              </a:ext>
            </a:extLst>
          </p:cNvPr>
          <p:cNvCxnSpPr/>
          <p:nvPr/>
        </p:nvCxnSpPr>
        <p:spPr>
          <a:xfrm>
            <a:off x="5325732" y="2409344"/>
            <a:ext cx="1924683" cy="126691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52BF6D-BEA0-45CC-81A7-579D44101DA1}"/>
              </a:ext>
            </a:extLst>
          </p:cNvPr>
          <p:cNvCxnSpPr>
            <a:cxnSpLocks/>
          </p:cNvCxnSpPr>
          <p:nvPr/>
        </p:nvCxnSpPr>
        <p:spPr>
          <a:xfrm flipV="1">
            <a:off x="5325732" y="3676258"/>
            <a:ext cx="1924683" cy="63867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D3C965-5F6A-4008-8AE8-ABE57A29EA76}"/>
              </a:ext>
            </a:extLst>
          </p:cNvPr>
          <p:cNvCxnSpPr>
            <a:cxnSpLocks/>
          </p:cNvCxnSpPr>
          <p:nvPr/>
        </p:nvCxnSpPr>
        <p:spPr>
          <a:xfrm>
            <a:off x="5325732" y="2567241"/>
            <a:ext cx="1924683" cy="580246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125F9C-B634-4AA9-B694-521BBEA27930}"/>
              </a:ext>
            </a:extLst>
          </p:cNvPr>
          <p:cNvCxnSpPr>
            <a:cxnSpLocks/>
          </p:cNvCxnSpPr>
          <p:nvPr/>
        </p:nvCxnSpPr>
        <p:spPr>
          <a:xfrm>
            <a:off x="5325732" y="2730560"/>
            <a:ext cx="1924683" cy="1845283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9A2FF7-3A15-44B3-A231-D95DED256B9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325732" y="3653201"/>
            <a:ext cx="1875168" cy="15743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30567-6516-4DD1-9DDD-AC79E1D6CFFD}"/>
              </a:ext>
            </a:extLst>
          </p:cNvPr>
          <p:cNvCxnSpPr>
            <a:cxnSpLocks/>
          </p:cNvCxnSpPr>
          <p:nvPr/>
        </p:nvCxnSpPr>
        <p:spPr>
          <a:xfrm>
            <a:off x="5325732" y="3995597"/>
            <a:ext cx="1924683" cy="77010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8860C2-33BB-4CA3-B747-C8E0B7383326}"/>
              </a:ext>
            </a:extLst>
          </p:cNvPr>
          <p:cNvCxnSpPr>
            <a:cxnSpLocks/>
          </p:cNvCxnSpPr>
          <p:nvPr/>
        </p:nvCxnSpPr>
        <p:spPr>
          <a:xfrm flipV="1">
            <a:off x="5325732" y="2817417"/>
            <a:ext cx="1924683" cy="1748711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11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91EAB0-F541-467A-AD55-1C26ADD92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Clusterização - K-means</a:t>
            </a:r>
            <a:endParaRPr lang="pt-BR" i="1" dirty="0"/>
          </a:p>
        </p:txBody>
      </p:sp>
      <p:pic>
        <p:nvPicPr>
          <p:cNvPr id="3" name="Picture 2" descr="K-Means Clustering | Machine learning deep learning, Data science, Machine  learning tutorial">
            <a:extLst>
              <a:ext uri="{FF2B5EF4-FFF2-40B4-BE49-F238E27FC236}">
                <a16:creationId xmlns:a16="http://schemas.microsoft.com/office/drawing/2014/main" id="{4CC7C7F2-7D73-4999-BFD5-347BEB36C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/>
          <a:stretch/>
        </p:blipFill>
        <p:spPr bwMode="auto">
          <a:xfrm>
            <a:off x="3781305" y="2660490"/>
            <a:ext cx="4762500" cy="324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ED3EC-35F8-465A-A8B9-C59F886F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11" y="1656369"/>
            <a:ext cx="4448777" cy="4715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0793C-F527-4524-9A91-B6C357EE4C9D}"/>
              </a:ext>
            </a:extLst>
          </p:cNvPr>
          <p:cNvSpPr txBox="1"/>
          <p:nvPr/>
        </p:nvSpPr>
        <p:spPr>
          <a:xfrm>
            <a:off x="5391150" y="1656369"/>
            <a:ext cx="642937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Amostra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Filtrados usuários com 5 compras ou 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usando somente 10% desse filtro (~17k usuários de ~206k)</a:t>
            </a:r>
          </a:p>
          <a:p>
            <a:r>
              <a:rPr lang="pt-BR" sz="2000" b="1" u="sng" dirty="0"/>
              <a:t>Base tidy para 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Observações (linhas):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Usuários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Variáveis(colunas) - 5 variáveis: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‘n_compras’</a:t>
            </a:r>
            <a:r>
              <a:rPr lang="pt-BR" dirty="0"/>
              <a:t>: Número de compras que o usuário realizou no App (somente clientes com 5 ou mais compras)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‘t_mean’</a:t>
            </a:r>
            <a:r>
              <a:rPr lang="pt-BR" dirty="0"/>
              <a:t>: Tempo médio entre compras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‘mean_prod_cart’</a:t>
            </a:r>
            <a:r>
              <a:rPr lang="pt-BR" dirty="0"/>
              <a:t>: Número médio de produtos por carrinho (produtos por compra)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‘mean_peso_cart’</a:t>
            </a:r>
            <a:r>
              <a:rPr lang="pt-BR" dirty="0"/>
              <a:t>: “Peso” ou “fator” médio dos produtos por carrinho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‘mean_rec_fat’</a:t>
            </a:r>
            <a:r>
              <a:rPr lang="pt-BR" dirty="0"/>
              <a:t>: Percentual médio de produtos recorrentes por carrinho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69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91079" y="1108763"/>
            <a:ext cx="6631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Um grupo de cientistas de dados foi contratado pela </a:t>
            </a:r>
            <a:r>
              <a:rPr lang="pt-BR" sz="1600" dirty="0" err="1"/>
              <a:t>Instacard</a:t>
            </a:r>
            <a:r>
              <a:rPr lang="pt-BR" sz="1600" dirty="0"/>
              <a:t>. Através da análise de base de dados, pesquisas de mercado e avaliação de clientes, os cientistas identificaram oportunidades de negócio para empresa maximizar seus ganhos vinculando e rentabilizando a “Persona” com maior potencial.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291079" y="2546388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FF8200"/>
                </a:solidFill>
              </a:rPr>
              <a:t>How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might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we</a:t>
            </a:r>
            <a:r>
              <a:rPr lang="pt-BR" sz="2000" b="1" dirty="0">
                <a:solidFill>
                  <a:srgbClr val="FF8200"/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291079" y="5857565"/>
            <a:ext cx="6631388" cy="584775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Tudo isso gerando uma relação de longo prazo e confiança, para empresa reter clientes e crescer em um mercado potencial de 10 Bilhões ao ano!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17275"/>
            <a:ext cx="6249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Como podemos dar agilidade no processo de compras tendo mais tempo livre para outras atividades?</a:t>
            </a:r>
          </a:p>
          <a:p>
            <a:endParaRPr lang="pt-BR" sz="1600" dirty="0"/>
          </a:p>
          <a:p>
            <a:r>
              <a:rPr lang="pt-BR" sz="1600" dirty="0"/>
              <a:t>Como podemos ajudar os clientes a manter uma alimentação saudável comprando nos lugares corretos?</a:t>
            </a:r>
          </a:p>
          <a:p>
            <a:endParaRPr lang="pt-BR" sz="1600" dirty="0"/>
          </a:p>
          <a:p>
            <a:r>
              <a:rPr lang="pt-BR" sz="1600" dirty="0"/>
              <a:t>Como podemos proporcionar clientes produtos de qualidade quando necessitam a um preço justo?</a:t>
            </a:r>
          </a:p>
          <a:p>
            <a:endParaRPr lang="pt-BR" sz="1600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219190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989710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4760230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BFFA-FEF7-4839-916B-50DE360A2215}"/>
              </a:ext>
            </a:extLst>
          </p:cNvPr>
          <p:cNvSpPr txBox="1"/>
          <p:nvPr/>
        </p:nvSpPr>
        <p:spPr>
          <a:xfrm>
            <a:off x="329462" y="1239616"/>
            <a:ext cx="6429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Gráfico do Cotovelo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Gráfico apresenta: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Eixo X os diferentes valores de ‘k’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teste feito somente até k = 20 - satifatório para a análise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No eixo Y apresenta um fator, composto por: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Dist_Intra_Cluster / Dist_Inter_Cluster</a:t>
            </a:r>
          </a:p>
          <a:p>
            <a:endParaRPr lang="pt-BR" dirty="0"/>
          </a:p>
          <a:p>
            <a:r>
              <a:rPr lang="pt-BR" dirty="0"/>
              <a:t>Baseado no gráfico, observou-se que a inclinição da curva é menor que 45° a partir de 7 e permanece similar até 10.</a:t>
            </a:r>
          </a:p>
          <a:p>
            <a:r>
              <a:rPr lang="pt-BR" dirty="0"/>
              <a:t>Portanto escolheu-se o menor valor dentre esses (k = 7).</a:t>
            </a:r>
          </a:p>
        </p:txBody>
      </p:sp>
      <p:pic>
        <p:nvPicPr>
          <p:cNvPr id="13" name="Picture 12" descr="A picture containing person, table, water, large&#10;&#10;Description automatically generated">
            <a:extLst>
              <a:ext uri="{FF2B5EF4-FFF2-40B4-BE49-F238E27FC236}">
                <a16:creationId xmlns:a16="http://schemas.microsoft.com/office/drawing/2014/main" id="{C0947C7E-3A2B-43CD-8F78-D8D076A8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38" y="1340187"/>
            <a:ext cx="4801192" cy="51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3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írculo Parcial 25">
            <a:extLst>
              <a:ext uri="{FF2B5EF4-FFF2-40B4-BE49-F238E27FC236}">
                <a16:creationId xmlns:a16="http://schemas.microsoft.com/office/drawing/2014/main" id="{1974ADBF-0F5F-40E0-A62F-4782223E6537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5363746"/>
              <a:gd name="adj2" fmla="val 1175788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5" name="Círculo Parcial 24">
            <a:extLst>
              <a:ext uri="{FF2B5EF4-FFF2-40B4-BE49-F238E27FC236}">
                <a16:creationId xmlns:a16="http://schemas.microsoft.com/office/drawing/2014/main" id="{5FA88201-E2A0-48FD-BE9C-F1ACCDD782F4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1933108"/>
              <a:gd name="adj2" fmla="val 133950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1" name="Círculo Parcial 10">
            <a:extLst>
              <a:ext uri="{FF2B5EF4-FFF2-40B4-BE49-F238E27FC236}">
                <a16:creationId xmlns:a16="http://schemas.microsoft.com/office/drawing/2014/main" id="{B0EFC0EA-8193-4016-B5F3-ADAEE27F388C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3546590"/>
              <a:gd name="adj2" fmla="val 15278608"/>
            </a:avLst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707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Onde está inserido o </a:t>
            </a:r>
            <a:r>
              <a:rPr lang="pt-BR" sz="2800" dirty="0" err="1">
                <a:solidFill>
                  <a:srgbClr val="43B02A"/>
                </a:solidFill>
              </a:rPr>
              <a:t>Instacart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20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Stakeholders</a:t>
            </a:r>
          </a:p>
        </p:txBody>
      </p:sp>
      <p:sp>
        <p:nvSpPr>
          <p:cNvPr id="30" name="Círculo Parcial 29">
            <a:extLst>
              <a:ext uri="{FF2B5EF4-FFF2-40B4-BE49-F238E27FC236}">
                <a16:creationId xmlns:a16="http://schemas.microsoft.com/office/drawing/2014/main" id="{DADC71D3-67F7-4881-97E7-65E9EA6C4474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9536397"/>
              <a:gd name="adj2" fmla="val 19850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1" name="Círculo Parcial 30">
            <a:extLst>
              <a:ext uri="{FF2B5EF4-FFF2-40B4-BE49-F238E27FC236}">
                <a16:creationId xmlns:a16="http://schemas.microsoft.com/office/drawing/2014/main" id="{1F9CCFD8-8E06-4E86-9A14-C95B10E2AA61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2192021"/>
              <a:gd name="adj2" fmla="val 737621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2" name="Círculo Parcial 31">
            <a:extLst>
              <a:ext uri="{FF2B5EF4-FFF2-40B4-BE49-F238E27FC236}">
                <a16:creationId xmlns:a16="http://schemas.microsoft.com/office/drawing/2014/main" id="{00083E83-001B-406A-82FF-B2D3CD171795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4302923"/>
              <a:gd name="adj2" fmla="val 19375092"/>
            </a:avLst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3" name="Círculo Parcial 32">
            <a:extLst>
              <a:ext uri="{FF2B5EF4-FFF2-40B4-BE49-F238E27FC236}">
                <a16:creationId xmlns:a16="http://schemas.microsoft.com/office/drawing/2014/main" id="{9FBAF79C-0C69-4015-B642-6C35FCC37BC8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7556976"/>
              <a:gd name="adj2" fmla="val 1418605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243AA1C-6E66-45D8-A7B3-0A8D549D181B}"/>
              </a:ext>
            </a:extLst>
          </p:cNvPr>
          <p:cNvSpPr/>
          <p:nvPr/>
        </p:nvSpPr>
        <p:spPr>
          <a:xfrm>
            <a:off x="1756667" y="3372408"/>
            <a:ext cx="1728000" cy="14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Funcionários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A20435-AF1F-4AD4-9D3C-67F970D88DB8}"/>
              </a:ext>
            </a:extLst>
          </p:cNvPr>
          <p:cNvSpPr txBox="1"/>
          <p:nvPr/>
        </p:nvSpPr>
        <p:spPr>
          <a:xfrm>
            <a:off x="2402381" y="2921019"/>
            <a:ext cx="765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Shoppers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C59C1CC-1B4B-485D-B9E3-3BE5569010BE}"/>
              </a:ext>
            </a:extLst>
          </p:cNvPr>
          <p:cNvSpPr txBox="1"/>
          <p:nvPr/>
        </p:nvSpPr>
        <p:spPr>
          <a:xfrm>
            <a:off x="3481389" y="3935908"/>
            <a:ext cx="804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Mercados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ED73C54-E33E-490A-A1CF-61AEA5DCEC1F}"/>
              </a:ext>
            </a:extLst>
          </p:cNvPr>
          <p:cNvSpPr/>
          <p:nvPr/>
        </p:nvSpPr>
        <p:spPr>
          <a:xfrm>
            <a:off x="9061016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O que te estimularia a realizar compras de mercado online?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CF29D19-B47D-4731-8C86-B4575B3F0204}"/>
              </a:ext>
            </a:extLst>
          </p:cNvPr>
          <p:cNvSpPr/>
          <p:nvPr/>
        </p:nvSpPr>
        <p:spPr>
          <a:xfrm>
            <a:off x="5920618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 que parou de fazer compras online?</a:t>
            </a:r>
          </a:p>
        </p:txBody>
      </p:sp>
      <p:sp>
        <p:nvSpPr>
          <p:cNvPr id="39" name="Losango 38">
            <a:extLst>
              <a:ext uri="{FF2B5EF4-FFF2-40B4-BE49-F238E27FC236}">
                <a16:creationId xmlns:a16="http://schemas.microsoft.com/office/drawing/2014/main" id="{1A98D6D1-184C-451C-A673-7D304C8D248F}"/>
              </a:ext>
            </a:extLst>
          </p:cNvPr>
          <p:cNvSpPr/>
          <p:nvPr/>
        </p:nvSpPr>
        <p:spPr>
          <a:xfrm>
            <a:off x="7942675" y="1138476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Você realiza compras pela internet?</a:t>
            </a:r>
          </a:p>
        </p:txBody>
      </p: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C3E66683-5592-4FAC-ADB1-5971A8349E62}"/>
              </a:ext>
            </a:extLst>
          </p:cNvPr>
          <p:cNvCxnSpPr>
            <a:cxnSpLocks/>
            <a:stCxn id="39" idx="1"/>
            <a:endCxn id="48" idx="0"/>
          </p:cNvCxnSpPr>
          <p:nvPr/>
        </p:nvCxnSpPr>
        <p:spPr>
          <a:xfrm rot="10800000" flipV="1">
            <a:off x="7348331" y="1588475"/>
            <a:ext cx="594344" cy="52611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49C17E4-69F8-4701-884E-1EF402C5089D}"/>
              </a:ext>
            </a:extLst>
          </p:cNvPr>
          <p:cNvSpPr txBox="1"/>
          <p:nvPr/>
        </p:nvSpPr>
        <p:spPr>
          <a:xfrm>
            <a:off x="7173524" y="134988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2" name="Losango 41">
            <a:extLst>
              <a:ext uri="{FF2B5EF4-FFF2-40B4-BE49-F238E27FC236}">
                <a16:creationId xmlns:a16="http://schemas.microsoft.com/office/drawing/2014/main" id="{5116C127-3ACE-4FD5-B796-CF77A7FAFCB6}"/>
              </a:ext>
            </a:extLst>
          </p:cNvPr>
          <p:cNvSpPr/>
          <p:nvPr/>
        </p:nvSpPr>
        <p:spPr>
          <a:xfrm>
            <a:off x="9473019" y="2097567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As compras são no mercado ou internet?</a:t>
            </a: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FE7A2EAD-8B92-4B4C-B1A3-8C8DD0490E6C}"/>
              </a:ext>
            </a:extLst>
          </p:cNvPr>
          <p:cNvCxnSpPr>
            <a:cxnSpLocks/>
            <a:stCxn id="42" idx="1"/>
            <a:endCxn id="141" idx="0"/>
          </p:cNvCxnSpPr>
          <p:nvPr/>
        </p:nvCxnSpPr>
        <p:spPr>
          <a:xfrm rot="10800000" flipV="1">
            <a:off x="9262165" y="2547567"/>
            <a:ext cx="210855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F4F6C0-4C48-4C9C-98B4-CCCDE562B759}"/>
              </a:ext>
            </a:extLst>
          </p:cNvPr>
          <p:cNvSpPr txBox="1"/>
          <p:nvPr/>
        </p:nvSpPr>
        <p:spPr>
          <a:xfrm>
            <a:off x="10189404" y="1349882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3483FB7F-4549-4493-957B-245388580C55}"/>
              </a:ext>
            </a:extLst>
          </p:cNvPr>
          <p:cNvCxnSpPr>
            <a:cxnSpLocks/>
            <a:stCxn id="39" idx="3"/>
            <a:endCxn id="42" idx="0"/>
          </p:cNvCxnSpPr>
          <p:nvPr/>
        </p:nvCxnSpPr>
        <p:spPr>
          <a:xfrm>
            <a:off x="9814675" y="1588476"/>
            <a:ext cx="594344" cy="50909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88A3992-18A0-4E99-9A1E-75AC5191354A}"/>
              </a:ext>
            </a:extLst>
          </p:cNvPr>
          <p:cNvSpPr txBox="1"/>
          <p:nvPr/>
        </p:nvSpPr>
        <p:spPr>
          <a:xfrm>
            <a:off x="888933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Mercado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1E55969-89B1-4A71-AE51-E0D7D39A908C}"/>
              </a:ext>
            </a:extLst>
          </p:cNvPr>
          <p:cNvSpPr txBox="1"/>
          <p:nvPr/>
        </p:nvSpPr>
        <p:spPr>
          <a:xfrm>
            <a:off x="604834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8" name="Losango 47">
            <a:extLst>
              <a:ext uri="{FF2B5EF4-FFF2-40B4-BE49-F238E27FC236}">
                <a16:creationId xmlns:a16="http://schemas.microsoft.com/office/drawing/2014/main" id="{6641065C-BD57-4266-B43D-4CB6C12F0B77}"/>
              </a:ext>
            </a:extLst>
          </p:cNvPr>
          <p:cNvSpPr/>
          <p:nvPr/>
        </p:nvSpPr>
        <p:spPr>
          <a:xfrm>
            <a:off x="6412331" y="2114595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Já comprou em mercados online?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468489EF-2D57-4AE9-A5A6-958D9DF65BDD}"/>
              </a:ext>
            </a:extLst>
          </p:cNvPr>
          <p:cNvCxnSpPr>
            <a:cxnSpLocks/>
            <a:stCxn id="48" idx="1"/>
            <a:endCxn id="86" idx="0"/>
          </p:cNvCxnSpPr>
          <p:nvPr/>
        </p:nvCxnSpPr>
        <p:spPr>
          <a:xfrm rot="10800000" flipV="1">
            <a:off x="6193925" y="2564595"/>
            <a:ext cx="218407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BFA14F45-3159-48EB-8055-1CB797FB6EC4}"/>
              </a:ext>
            </a:extLst>
          </p:cNvPr>
          <p:cNvCxnSpPr>
            <a:cxnSpLocks/>
            <a:stCxn id="48" idx="3"/>
            <a:endCxn id="140" idx="0"/>
          </p:cNvCxnSpPr>
          <p:nvPr/>
        </p:nvCxnSpPr>
        <p:spPr>
          <a:xfrm>
            <a:off x="8284331" y="2564595"/>
            <a:ext cx="218405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396BF1F-7B36-4862-964D-A0A4D5E3ECF0}"/>
              </a:ext>
            </a:extLst>
          </p:cNvPr>
          <p:cNvSpPr txBox="1"/>
          <p:nvPr/>
        </p:nvSpPr>
        <p:spPr>
          <a:xfrm>
            <a:off x="8252696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8E7B4F01-8C44-429F-97D9-055B07A63AD3}"/>
              </a:ext>
            </a:extLst>
          </p:cNvPr>
          <p:cNvSpPr/>
          <p:nvPr/>
        </p:nvSpPr>
        <p:spPr>
          <a:xfrm>
            <a:off x="10631215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Como você escolhe a plataforma?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Já teve problemas com a compra?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O que te faz comprar novamente?</a:t>
            </a:r>
          </a:p>
        </p:txBody>
      </p:sp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115B1798-A9CD-4A4E-BD82-AFAE2DB1F3DC}"/>
              </a:ext>
            </a:extLst>
          </p:cNvPr>
          <p:cNvCxnSpPr>
            <a:cxnSpLocks/>
            <a:stCxn id="42" idx="3"/>
            <a:endCxn id="142" idx="0"/>
          </p:cNvCxnSpPr>
          <p:nvPr/>
        </p:nvCxnSpPr>
        <p:spPr>
          <a:xfrm>
            <a:off x="11345019" y="2547567"/>
            <a:ext cx="217269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8F35DC7-6209-4197-9426-30E96301FD20}"/>
              </a:ext>
            </a:extLst>
          </p:cNvPr>
          <p:cNvSpPr txBox="1"/>
          <p:nvPr/>
        </p:nvSpPr>
        <p:spPr>
          <a:xfrm>
            <a:off x="1119499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Internet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2D5914A-E6C2-4FF0-9B78-E9B414BA9B9A}"/>
              </a:ext>
            </a:extLst>
          </p:cNvPr>
          <p:cNvSpPr/>
          <p:nvPr/>
        </p:nvSpPr>
        <p:spPr>
          <a:xfrm>
            <a:off x="7490817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porque nunca fez?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CD26EFC4-A98E-4DAD-99AA-5536469BFDC7}"/>
              </a:ext>
            </a:extLst>
          </p:cNvPr>
          <p:cNvSpPr/>
          <p:nvPr/>
        </p:nvSpPr>
        <p:spPr>
          <a:xfrm>
            <a:off x="614674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22B6B582-B8C6-4C16-BD97-B34CD60DD438}"/>
              </a:ext>
            </a:extLst>
          </p:cNvPr>
          <p:cNvSpPr/>
          <p:nvPr/>
        </p:nvSpPr>
        <p:spPr>
          <a:xfrm>
            <a:off x="8455556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Elipse 140">
            <a:extLst>
              <a:ext uri="{FF2B5EF4-FFF2-40B4-BE49-F238E27FC236}">
                <a16:creationId xmlns:a16="http://schemas.microsoft.com/office/drawing/2014/main" id="{10711719-E000-4453-9AE4-DEBDD21B3633}"/>
              </a:ext>
            </a:extLst>
          </p:cNvPr>
          <p:cNvSpPr/>
          <p:nvPr/>
        </p:nvSpPr>
        <p:spPr>
          <a:xfrm>
            <a:off x="921498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BE2A8663-32D4-4076-9A2F-7386CF69EA2D}"/>
              </a:ext>
            </a:extLst>
          </p:cNvPr>
          <p:cNvSpPr/>
          <p:nvPr/>
        </p:nvSpPr>
        <p:spPr>
          <a:xfrm>
            <a:off x="11515108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898E0948-862D-402E-BD16-3F528E11E37A}"/>
              </a:ext>
            </a:extLst>
          </p:cNvPr>
          <p:cNvSpPr/>
          <p:nvPr/>
        </p:nvSpPr>
        <p:spPr>
          <a:xfrm>
            <a:off x="4996667" y="4753783"/>
            <a:ext cx="7103953" cy="19435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4EB42D83-408C-4682-A7F1-BF525DEEBA54}"/>
              </a:ext>
            </a:extLst>
          </p:cNvPr>
          <p:cNvSpPr txBox="1"/>
          <p:nvPr/>
        </p:nvSpPr>
        <p:spPr>
          <a:xfrm>
            <a:off x="5012344" y="4770811"/>
            <a:ext cx="426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8200"/>
                </a:solidFill>
              </a:rPr>
              <a:t>Resumo e </a:t>
            </a:r>
            <a:r>
              <a:rPr lang="pt-BR" b="1" dirty="0">
                <a:solidFill>
                  <a:srgbClr val="FF8200"/>
                </a:solidFill>
              </a:rPr>
              <a:t>Insights</a:t>
            </a:r>
            <a:r>
              <a:rPr lang="pt-BR" sz="2000" b="1" dirty="0">
                <a:solidFill>
                  <a:srgbClr val="FF8200"/>
                </a:solidFill>
              </a:rPr>
              <a:t> da Pesquisa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332DA83-41E1-4A5A-843D-D3F36A96B738}"/>
              </a:ext>
            </a:extLst>
          </p:cNvPr>
          <p:cNvSpPr txBox="1"/>
          <p:nvPr/>
        </p:nvSpPr>
        <p:spPr>
          <a:xfrm>
            <a:off x="8546395" y="5243902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Recorrência nas Compras</a:t>
            </a:r>
          </a:p>
          <a:p>
            <a:r>
              <a:rPr lang="pt-BR" sz="1100" dirty="0"/>
              <a:t>- Praticidade, Preços Bons, Rapidez, Programa de </a:t>
            </a:r>
            <a:r>
              <a:rPr lang="pt-BR" sz="1100" dirty="0" err="1"/>
              <a:t>Cashback</a:t>
            </a:r>
            <a:r>
              <a:rPr lang="pt-BR" sz="1100" dirty="0"/>
              <a:t>, Agilidade na Entrega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01510CB-BF02-4022-B4B6-3868AE5EB656}"/>
              </a:ext>
            </a:extLst>
          </p:cNvPr>
          <p:cNvSpPr txBox="1"/>
          <p:nvPr/>
        </p:nvSpPr>
        <p:spPr>
          <a:xfrm>
            <a:off x="5203146" y="5921270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Porque não fazer compras de mercado online</a:t>
            </a:r>
          </a:p>
          <a:p>
            <a:r>
              <a:rPr lang="pt-BR" sz="1100" dirty="0"/>
              <a:t>- Produto errado ou de má qualidade, Atraso na Entrega, Cobrança de frete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E3118D4-263A-4EC8-9285-769EB372FF5B}"/>
              </a:ext>
            </a:extLst>
          </p:cNvPr>
          <p:cNvSpPr txBox="1"/>
          <p:nvPr/>
        </p:nvSpPr>
        <p:spPr>
          <a:xfrm>
            <a:off x="5203146" y="5243902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Estímulo a compra de mercado online</a:t>
            </a:r>
          </a:p>
          <a:p>
            <a:r>
              <a:rPr lang="pt-BR" sz="1100" dirty="0"/>
              <a:t>- Comodidade (não ter que carregar peso), descontos, frete grátis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4EF0C554-17BE-4B3D-99AC-1BC5EDC981D0}"/>
              </a:ext>
            </a:extLst>
          </p:cNvPr>
          <p:cNvSpPr txBox="1"/>
          <p:nvPr/>
        </p:nvSpPr>
        <p:spPr>
          <a:xfrm>
            <a:off x="8546395" y="5921270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Escolha da Plataforma</a:t>
            </a:r>
          </a:p>
          <a:p>
            <a:r>
              <a:rPr lang="pt-BR" sz="1100" dirty="0"/>
              <a:t>- Indicação, Recomendação de Amigos, Confiabilidade, Variedade de Produtos e Fornecedores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093C7A-333C-4898-8E31-92A5C7A84EAD}"/>
              </a:ext>
            </a:extLst>
          </p:cNvPr>
          <p:cNvSpPr txBox="1"/>
          <p:nvPr/>
        </p:nvSpPr>
        <p:spPr>
          <a:xfrm>
            <a:off x="3730478" y="5011194"/>
            <a:ext cx="85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Potenciais </a:t>
            </a:r>
          </a:p>
          <a:p>
            <a:pPr algn="ctr"/>
            <a:r>
              <a:rPr lang="pt-BR" sz="1200" dirty="0"/>
              <a:t>Clientes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83BF110-F437-4005-9B20-37404B20C6BA}"/>
              </a:ext>
            </a:extLst>
          </p:cNvPr>
          <p:cNvSpPr txBox="1"/>
          <p:nvPr/>
        </p:nvSpPr>
        <p:spPr>
          <a:xfrm>
            <a:off x="614064" y="2957825"/>
            <a:ext cx="754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Acionista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CDC554E-680F-4D89-AEAB-598ED10EF3BD}"/>
              </a:ext>
            </a:extLst>
          </p:cNvPr>
          <p:cNvSpPr txBox="1"/>
          <p:nvPr/>
        </p:nvSpPr>
        <p:spPr>
          <a:xfrm>
            <a:off x="1315517" y="2361650"/>
            <a:ext cx="68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Clientes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DB95530-0BC5-4A56-9057-57E546E4FB11}"/>
              </a:ext>
            </a:extLst>
          </p:cNvPr>
          <p:cNvSpPr txBox="1"/>
          <p:nvPr/>
        </p:nvSpPr>
        <p:spPr>
          <a:xfrm>
            <a:off x="2316121" y="4842575"/>
            <a:ext cx="91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Produtores 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Organicos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53D7557-7099-48A9-A157-21E894AA4E03}"/>
              </a:ext>
            </a:extLst>
          </p:cNvPr>
          <p:cNvSpPr txBox="1"/>
          <p:nvPr/>
        </p:nvSpPr>
        <p:spPr>
          <a:xfrm>
            <a:off x="987696" y="3737175"/>
            <a:ext cx="897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Fabricantes</a:t>
            </a:r>
          </a:p>
        </p:txBody>
      </p:sp>
    </p:spTree>
    <p:extLst>
      <p:ext uri="{BB962C8B-B14F-4D97-AF65-F5344CB8AC3E}">
        <p14:creationId xmlns:p14="http://schemas.microsoft.com/office/powerpoint/2010/main" val="216172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612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o nosso púbico alvo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326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Dados do </a:t>
            </a:r>
            <a:r>
              <a:rPr lang="pt-BR" sz="2800" dirty="0" err="1">
                <a:solidFill>
                  <a:srgbClr val="FF8200"/>
                </a:solidFill>
              </a:rPr>
              <a:t>Instacart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52308-DC3B-418E-8E1A-265D928632E4}"/>
              </a:ext>
            </a:extLst>
          </p:cNvPr>
          <p:cNvSpPr txBox="1"/>
          <p:nvPr/>
        </p:nvSpPr>
        <p:spPr>
          <a:xfrm>
            <a:off x="1724642" y="2333728"/>
            <a:ext cx="7017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Selecionar gráficos, ou selecionar navegação nos gráficos que justifiquem </a:t>
            </a:r>
            <a:r>
              <a:rPr lang="pt-BR" sz="2800" dirty="0" err="1">
                <a:solidFill>
                  <a:srgbClr val="FF8200"/>
                </a:solidFill>
              </a:rPr>
              <a:t>insigths</a:t>
            </a:r>
            <a:r>
              <a:rPr lang="pt-BR" sz="2800" dirty="0">
                <a:solidFill>
                  <a:srgbClr val="FF8200"/>
                </a:solidFill>
              </a:rPr>
              <a:t> e propostas de conclusão. </a:t>
            </a:r>
          </a:p>
        </p:txBody>
      </p:sp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263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identificar a Persona?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B345C8-EE7E-4927-8178-F6CBC90BBF93}"/>
              </a:ext>
            </a:extLst>
          </p:cNvPr>
          <p:cNvSpPr txBox="1"/>
          <p:nvPr/>
        </p:nvSpPr>
        <p:spPr>
          <a:xfrm>
            <a:off x="542467" y="2046711"/>
            <a:ext cx="425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Tendências ao longo tempo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72EDF1ED-C69E-4D42-94CE-06A462DF6440}"/>
              </a:ext>
            </a:extLst>
          </p:cNvPr>
          <p:cNvSpPr txBox="1"/>
          <p:nvPr/>
        </p:nvSpPr>
        <p:spPr>
          <a:xfrm>
            <a:off x="6415681" y="2058080"/>
            <a:ext cx="454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Foto do Perfil de compra/uso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D27F4-B259-D741-BF9E-AC39E695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67" y="2774972"/>
            <a:ext cx="4794464" cy="3073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636AF3-6A4E-BF49-BB4C-5E6E92BB2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544" y="2774972"/>
            <a:ext cx="4794464" cy="3073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8AFDF6-2FC1-F740-8C7B-B694FE03573D}"/>
              </a:ext>
            </a:extLst>
          </p:cNvPr>
          <p:cNvSpPr/>
          <p:nvPr/>
        </p:nvSpPr>
        <p:spPr>
          <a:xfrm>
            <a:off x="7522878" y="3741058"/>
            <a:ext cx="27029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Treemap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459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40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Duas análises independentes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341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FF8200"/>
                </a:solidFill>
              </a:rPr>
              <a:t>Clusterização</a:t>
            </a:r>
            <a:r>
              <a:rPr lang="pt-BR" sz="2800" dirty="0">
                <a:solidFill>
                  <a:srgbClr val="FF8200"/>
                </a:solidFill>
              </a:rPr>
              <a:t> </a:t>
            </a:r>
            <a:r>
              <a:rPr lang="pt-BR" sz="2800" dirty="0" err="1">
                <a:solidFill>
                  <a:srgbClr val="FF8200"/>
                </a:solidFill>
              </a:rPr>
              <a:t>k-means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4" name="CaixaDeTexto 1">
            <a:extLst>
              <a:ext uri="{FF2B5EF4-FFF2-40B4-BE49-F238E27FC236}">
                <a16:creationId xmlns:a16="http://schemas.microsoft.com/office/drawing/2014/main" id="{4735A63E-6178-8040-9560-2B6AFF2E9267}"/>
              </a:ext>
            </a:extLst>
          </p:cNvPr>
          <p:cNvSpPr txBox="1"/>
          <p:nvPr/>
        </p:nvSpPr>
        <p:spPr>
          <a:xfrm>
            <a:off x="439562" y="2214358"/>
            <a:ext cx="1857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RADAR Leo</a:t>
            </a:r>
          </a:p>
        </p:txBody>
      </p:sp>
      <p:sp>
        <p:nvSpPr>
          <p:cNvPr id="17" name="CaixaDeTexto 1">
            <a:extLst>
              <a:ext uri="{FF2B5EF4-FFF2-40B4-BE49-F238E27FC236}">
                <a16:creationId xmlns:a16="http://schemas.microsoft.com/office/drawing/2014/main" id="{70DB773C-E5A0-F04F-B82B-8F3518FFAD7C}"/>
              </a:ext>
            </a:extLst>
          </p:cNvPr>
          <p:cNvSpPr txBox="1"/>
          <p:nvPr/>
        </p:nvSpPr>
        <p:spPr>
          <a:xfrm>
            <a:off x="8460841" y="2157961"/>
            <a:ext cx="229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RADAR Sérgio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0A65FB-5E6C-714E-B970-2CED026714B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297394" y="2898086"/>
            <a:ext cx="2351801" cy="2767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14B175-B3D7-4B4A-A257-1AD0707722A1}"/>
              </a:ext>
            </a:extLst>
          </p:cNvPr>
          <p:cNvCxnSpPr>
            <a:cxnSpLocks/>
          </p:cNvCxnSpPr>
          <p:nvPr/>
        </p:nvCxnSpPr>
        <p:spPr>
          <a:xfrm flipH="1">
            <a:off x="5744308" y="2848708"/>
            <a:ext cx="2494084" cy="281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1">
            <a:extLst>
              <a:ext uri="{FF2B5EF4-FFF2-40B4-BE49-F238E27FC236}">
                <a16:creationId xmlns:a16="http://schemas.microsoft.com/office/drawing/2014/main" id="{89421CBF-CC0E-E341-9D3F-D849807436E5}"/>
              </a:ext>
            </a:extLst>
          </p:cNvPr>
          <p:cNvSpPr txBox="1"/>
          <p:nvPr/>
        </p:nvSpPr>
        <p:spPr>
          <a:xfrm>
            <a:off x="3400440" y="6042099"/>
            <a:ext cx="341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Intersecção = Persona</a:t>
            </a:r>
          </a:p>
        </p:txBody>
      </p:sp>
      <p:sp>
        <p:nvSpPr>
          <p:cNvPr id="27" name="CaixaDeTexto 1">
            <a:extLst>
              <a:ext uri="{FF2B5EF4-FFF2-40B4-BE49-F238E27FC236}">
                <a16:creationId xmlns:a16="http://schemas.microsoft.com/office/drawing/2014/main" id="{7F9E8F0D-C9A0-5F43-BFA0-C98A903C56F2}"/>
              </a:ext>
            </a:extLst>
          </p:cNvPr>
          <p:cNvSpPr txBox="1"/>
          <p:nvPr/>
        </p:nvSpPr>
        <p:spPr>
          <a:xfrm>
            <a:off x="439561" y="2636476"/>
            <a:ext cx="1857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rgbClr val="FF8200"/>
                </a:solidFill>
              </a:rPr>
              <a:t>x</a:t>
            </a:r>
            <a:r>
              <a:rPr lang="pt-BR" sz="2800" dirty="0">
                <a:solidFill>
                  <a:srgbClr val="FF8200"/>
                </a:solidFill>
              </a:rPr>
              <a:t> pessoas</a:t>
            </a:r>
          </a:p>
        </p:txBody>
      </p:sp>
      <p:sp>
        <p:nvSpPr>
          <p:cNvPr id="30" name="CaixaDeTexto 1">
            <a:extLst>
              <a:ext uri="{FF2B5EF4-FFF2-40B4-BE49-F238E27FC236}">
                <a16:creationId xmlns:a16="http://schemas.microsoft.com/office/drawing/2014/main" id="{62B6271D-DDAF-BB4C-90D4-9D567DD1FA1B}"/>
              </a:ext>
            </a:extLst>
          </p:cNvPr>
          <p:cNvSpPr txBox="1"/>
          <p:nvPr/>
        </p:nvSpPr>
        <p:spPr>
          <a:xfrm>
            <a:off x="8897525" y="2737578"/>
            <a:ext cx="1857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rgbClr val="FF8200"/>
                </a:solidFill>
              </a:rPr>
              <a:t>x</a:t>
            </a:r>
            <a:r>
              <a:rPr lang="pt-BR" sz="2800" dirty="0">
                <a:solidFill>
                  <a:srgbClr val="FF8200"/>
                </a:solidFill>
              </a:rPr>
              <a:t> pessoas</a:t>
            </a:r>
          </a:p>
        </p:txBody>
      </p:sp>
    </p:spTree>
    <p:extLst>
      <p:ext uri="{BB962C8B-B14F-4D97-AF65-F5344CB8AC3E}">
        <p14:creationId xmlns:p14="http://schemas.microsoft.com/office/powerpoint/2010/main" val="370186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27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Mas afinal... quem é essa </a:t>
            </a:r>
            <a:r>
              <a:rPr lang="pt-BR" sz="2800" i="1" dirty="0">
                <a:solidFill>
                  <a:srgbClr val="43B02A"/>
                </a:solidFill>
              </a:rPr>
              <a:t>Persona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6773486" y="5671725"/>
            <a:ext cx="5209126" cy="830997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</a:rPr>
              <a:t>Instacart</a:t>
            </a:r>
            <a:r>
              <a:rPr lang="pt-BR" sz="1600" b="1" dirty="0">
                <a:solidFill>
                  <a:schemeClr val="bg1"/>
                </a:solidFill>
              </a:rPr>
              <a:t>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2689" y="2049999"/>
            <a:ext cx="2358079" cy="1926670"/>
          </a:xfrm>
          <a:prstGeom prst="rect">
            <a:avLst/>
          </a:prstGeom>
        </p:spPr>
      </p:pic>
      <p:sp>
        <p:nvSpPr>
          <p:cNvPr id="29" name="CaixaDeTexto 1">
            <a:extLst>
              <a:ext uri="{FF2B5EF4-FFF2-40B4-BE49-F238E27FC236}">
                <a16:creationId xmlns:a16="http://schemas.microsoft.com/office/drawing/2014/main" id="{5C3F0F03-5D19-FF48-B24D-7F7753D321EF}"/>
              </a:ext>
            </a:extLst>
          </p:cNvPr>
          <p:cNvSpPr txBox="1"/>
          <p:nvPr/>
        </p:nvSpPr>
        <p:spPr>
          <a:xfrm>
            <a:off x="3057497" y="1892903"/>
            <a:ext cx="327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recorrência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CC13F952-7731-8343-B5C1-A01D18EF5E70}"/>
              </a:ext>
            </a:extLst>
          </p:cNvPr>
          <p:cNvSpPr txBox="1"/>
          <p:nvPr/>
        </p:nvSpPr>
        <p:spPr>
          <a:xfrm>
            <a:off x="8484876" y="1892903"/>
            <a:ext cx="327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produto</a:t>
            </a:r>
          </a:p>
        </p:txBody>
      </p:sp>
      <p:sp>
        <p:nvSpPr>
          <p:cNvPr id="35" name="CaixaDeTexto 1">
            <a:extLst>
              <a:ext uri="{FF2B5EF4-FFF2-40B4-BE49-F238E27FC236}">
                <a16:creationId xmlns:a16="http://schemas.microsoft.com/office/drawing/2014/main" id="{FBF71859-FBB7-474D-BFA2-499CD58F81FA}"/>
              </a:ext>
            </a:extLst>
          </p:cNvPr>
          <p:cNvSpPr txBox="1"/>
          <p:nvPr/>
        </p:nvSpPr>
        <p:spPr>
          <a:xfrm>
            <a:off x="329460" y="4232210"/>
            <a:ext cx="1857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rgbClr val="FF8200"/>
                </a:solidFill>
              </a:rPr>
              <a:t>x</a:t>
            </a:r>
            <a:r>
              <a:rPr lang="pt-BR" sz="2800" dirty="0">
                <a:solidFill>
                  <a:srgbClr val="FF8200"/>
                </a:solidFill>
              </a:rPr>
              <a:t> pessoas</a:t>
            </a:r>
          </a:p>
        </p:txBody>
      </p:sp>
      <p:sp>
        <p:nvSpPr>
          <p:cNvPr id="37" name="CaixaDeTexto 1">
            <a:extLst>
              <a:ext uri="{FF2B5EF4-FFF2-40B4-BE49-F238E27FC236}">
                <a16:creationId xmlns:a16="http://schemas.microsoft.com/office/drawing/2014/main" id="{9263CD00-89DB-5C40-B685-8B53CD3B1D34}"/>
              </a:ext>
            </a:extLst>
          </p:cNvPr>
          <p:cNvSpPr txBox="1"/>
          <p:nvPr/>
        </p:nvSpPr>
        <p:spPr>
          <a:xfrm>
            <a:off x="329460" y="4853592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rgbClr val="FF8200"/>
                </a:solidFill>
              </a:rPr>
              <a:t>x</a:t>
            </a:r>
            <a:r>
              <a:rPr lang="pt-BR" sz="2800" dirty="0">
                <a:solidFill>
                  <a:srgbClr val="FF8200"/>
                </a:solidFill>
              </a:rPr>
              <a:t> gasto mensal</a:t>
            </a:r>
          </a:p>
        </p:txBody>
      </p:sp>
      <p:sp>
        <p:nvSpPr>
          <p:cNvPr id="38" name="CaixaDeTexto 1">
            <a:extLst>
              <a:ext uri="{FF2B5EF4-FFF2-40B4-BE49-F238E27FC236}">
                <a16:creationId xmlns:a16="http://schemas.microsoft.com/office/drawing/2014/main" id="{F2E1C1D1-E82E-E948-8E3A-5467BCFF8F62}"/>
              </a:ext>
            </a:extLst>
          </p:cNvPr>
          <p:cNvSpPr txBox="1"/>
          <p:nvPr/>
        </p:nvSpPr>
        <p:spPr>
          <a:xfrm>
            <a:off x="342811" y="5990712"/>
            <a:ext cx="1857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Potencial</a:t>
            </a:r>
          </a:p>
        </p:txBody>
      </p:sp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250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43B02A"/>
                </a:solidFill>
              </a:rPr>
              <a:t>Job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to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be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done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171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Queremos uma relação rentável e recorrente gerando benefícios para a Rafaela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1F396-1B70-4B4B-A9FF-B88E1B1C18B8}"/>
              </a:ext>
            </a:extLst>
          </p:cNvPr>
          <p:cNvSpPr txBox="1"/>
          <p:nvPr/>
        </p:nvSpPr>
        <p:spPr>
          <a:xfrm>
            <a:off x="2599786" y="2191602"/>
            <a:ext cx="6685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Aumentar a rentabilidade para empresa através do maior aumento no volume de compras recorrentes evitando </a:t>
            </a:r>
            <a:r>
              <a:rPr lang="pt-BR" sz="2800" i="1" dirty="0" err="1">
                <a:solidFill>
                  <a:srgbClr val="FF8200"/>
                </a:solidFill>
              </a:rPr>
              <a:t>churn</a:t>
            </a:r>
            <a:r>
              <a:rPr lang="pt-BR" sz="2800" dirty="0">
                <a:solidFill>
                  <a:srgbClr val="FF8200"/>
                </a:solidFill>
              </a:rPr>
              <a:t>.</a:t>
            </a:r>
          </a:p>
        </p:txBody>
      </p:sp>
      <p:sp>
        <p:nvSpPr>
          <p:cNvPr id="10" name="CaixaDeTexto 8">
            <a:extLst>
              <a:ext uri="{FF2B5EF4-FFF2-40B4-BE49-F238E27FC236}">
                <a16:creationId xmlns:a16="http://schemas.microsoft.com/office/drawing/2014/main" id="{EF1ACA7E-40C8-A843-808C-F8353312DE5F}"/>
              </a:ext>
            </a:extLst>
          </p:cNvPr>
          <p:cNvSpPr txBox="1"/>
          <p:nvPr/>
        </p:nvSpPr>
        <p:spPr>
          <a:xfrm>
            <a:off x="2304171" y="4605717"/>
            <a:ext cx="6136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Ter as coisas do lar na hora que quer, otimizar seu tempo, comer bem</a:t>
            </a:r>
          </a:p>
        </p:txBody>
      </p:sp>
    </p:spTree>
    <p:extLst>
      <p:ext uri="{BB962C8B-B14F-4D97-AF65-F5344CB8AC3E}">
        <p14:creationId xmlns:p14="http://schemas.microsoft.com/office/powerpoint/2010/main" val="374262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68A29F05-ADB7-42F5-92CE-807A6866477D}"/>
              </a:ext>
            </a:extLst>
          </p:cNvPr>
          <p:cNvSpPr/>
          <p:nvPr/>
        </p:nvSpPr>
        <p:spPr>
          <a:xfrm>
            <a:off x="8531287" y="5323802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6668745-D266-4470-8D14-7D6CA60DB791}"/>
              </a:ext>
            </a:extLst>
          </p:cNvPr>
          <p:cNvSpPr/>
          <p:nvPr/>
        </p:nvSpPr>
        <p:spPr>
          <a:xfrm>
            <a:off x="8531287" y="2412378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01EAA556-517E-4B57-B61A-21A0FBC31ADE}"/>
              </a:ext>
            </a:extLst>
          </p:cNvPr>
          <p:cNvSpPr/>
          <p:nvPr/>
        </p:nvSpPr>
        <p:spPr>
          <a:xfrm>
            <a:off x="6328887" y="5338387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58C0E45-4A3E-40D8-869A-DDA816DAB818}"/>
              </a:ext>
            </a:extLst>
          </p:cNvPr>
          <p:cNvSpPr/>
          <p:nvPr/>
        </p:nvSpPr>
        <p:spPr>
          <a:xfrm>
            <a:off x="10413457" y="5338387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06FD9A67-CF4A-44DC-ADCA-124FB80756F0}"/>
              </a:ext>
            </a:extLst>
          </p:cNvPr>
          <p:cNvSpPr/>
          <p:nvPr/>
        </p:nvSpPr>
        <p:spPr>
          <a:xfrm>
            <a:off x="10413457" y="2438981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17425558-8432-4551-834B-848E6FBBEC1F}"/>
              </a:ext>
            </a:extLst>
          </p:cNvPr>
          <p:cNvSpPr/>
          <p:nvPr/>
        </p:nvSpPr>
        <p:spPr>
          <a:xfrm>
            <a:off x="8382362" y="4311440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88B10703-D32C-4010-84D7-7061645C2EEA}"/>
              </a:ext>
            </a:extLst>
          </p:cNvPr>
          <p:cNvSpPr/>
          <p:nvPr/>
        </p:nvSpPr>
        <p:spPr>
          <a:xfrm>
            <a:off x="6197957" y="2432998"/>
            <a:ext cx="1008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155BAC7-C8C6-4A3D-A5E3-48CD785F68A9}"/>
              </a:ext>
            </a:extLst>
          </p:cNvPr>
          <p:cNvSpPr/>
          <p:nvPr/>
        </p:nvSpPr>
        <p:spPr>
          <a:xfrm>
            <a:off x="10562382" y="4311440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F3F5427-6D26-4FB1-B770-B564BC17F20A}"/>
              </a:ext>
            </a:extLst>
          </p:cNvPr>
          <p:cNvSpPr/>
          <p:nvPr/>
        </p:nvSpPr>
        <p:spPr>
          <a:xfrm>
            <a:off x="6477812" y="4311440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9727B41D-CF83-4220-89A4-ECDB97144038}"/>
              </a:ext>
            </a:extLst>
          </p:cNvPr>
          <p:cNvSpPr/>
          <p:nvPr/>
        </p:nvSpPr>
        <p:spPr>
          <a:xfrm>
            <a:off x="6477812" y="3262739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D1A9874-6A28-424C-994A-1DAD107F8752}"/>
              </a:ext>
            </a:extLst>
          </p:cNvPr>
          <p:cNvSpPr/>
          <p:nvPr/>
        </p:nvSpPr>
        <p:spPr>
          <a:xfrm>
            <a:off x="10282527" y="3262739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E88E335-3A88-4CCE-BEFA-AA6A7DFC2221}"/>
              </a:ext>
            </a:extLst>
          </p:cNvPr>
          <p:cNvSpPr/>
          <p:nvPr/>
        </p:nvSpPr>
        <p:spPr>
          <a:xfrm>
            <a:off x="8251432" y="3262739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298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Propostas de negócio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5D6AEE-7ACA-46DE-8C5A-614D2CDFE31A}"/>
              </a:ext>
            </a:extLst>
          </p:cNvPr>
          <p:cNvSpPr txBox="1"/>
          <p:nvPr/>
        </p:nvSpPr>
        <p:spPr>
          <a:xfrm>
            <a:off x="1563534" y="6241529"/>
            <a:ext cx="974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 seguir será apresentado um protótipo de uma das soluções 100% desenvolvido com conhecimento de Ciência de Dados!</a:t>
            </a:r>
          </a:p>
          <a:p>
            <a:endParaRPr lang="pt-BR" sz="1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DB30B2-B75E-4B9A-A383-B9BBADB79408}"/>
              </a:ext>
            </a:extLst>
          </p:cNvPr>
          <p:cNvSpPr txBox="1"/>
          <p:nvPr/>
        </p:nvSpPr>
        <p:spPr>
          <a:xfrm>
            <a:off x="1084691" y="2459031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Atração de Novos Clientes </a:t>
            </a:r>
            <a:r>
              <a:rPr lang="pt-BR" sz="1400" b="1" i="1" dirty="0" err="1">
                <a:solidFill>
                  <a:srgbClr val="42B249"/>
                </a:solidFill>
              </a:rPr>
              <a:t>Member-get-member</a:t>
            </a:r>
            <a:endParaRPr lang="pt-BR" sz="1400" b="1" dirty="0">
              <a:solidFill>
                <a:srgbClr val="42B24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8A84F-93E4-47BB-AC9A-0E74C5239CA0}"/>
              </a:ext>
            </a:extLst>
          </p:cNvPr>
          <p:cNvSpPr txBox="1"/>
          <p:nvPr/>
        </p:nvSpPr>
        <p:spPr>
          <a:xfrm>
            <a:off x="5815714" y="1575852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Esforço de</a:t>
            </a:r>
          </a:p>
          <a:p>
            <a:pPr algn="ctr"/>
            <a:r>
              <a:rPr lang="pt-BR" sz="1400" b="1" dirty="0"/>
              <a:t>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8A127F-DA74-4F73-A3FC-B720FC1735BF}"/>
              </a:ext>
            </a:extLst>
          </p:cNvPr>
          <p:cNvSpPr txBox="1"/>
          <p:nvPr/>
        </p:nvSpPr>
        <p:spPr>
          <a:xfrm>
            <a:off x="7869839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Ganho Financeiro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E860-2B36-463C-9445-4AB96ABBB155}"/>
              </a:ext>
            </a:extLst>
          </p:cNvPr>
          <p:cNvSpPr txBox="1"/>
          <p:nvPr/>
        </p:nvSpPr>
        <p:spPr>
          <a:xfrm>
            <a:off x="9923964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NPS</a:t>
            </a:r>
          </a:p>
        </p:txBody>
      </p:sp>
      <p:pic>
        <p:nvPicPr>
          <p:cNvPr id="5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318F688-23BA-497A-AE42-B135071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2403522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1FEAA60-F3A7-4210-BD7F-0F0A0EBF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3302213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DC47DCB9-7C7A-4293-9903-37327BE5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4363204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2150C3DF-195C-4F56-B3BE-C4E6734D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5300361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92E420-A63D-48C4-8ECA-23648FD19E6C}"/>
              </a:ext>
            </a:extLst>
          </p:cNvPr>
          <p:cNvSpPr txBox="1"/>
          <p:nvPr/>
        </p:nvSpPr>
        <p:spPr>
          <a:xfrm>
            <a:off x="1084691" y="3139906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Aumento na </a:t>
            </a:r>
            <a:r>
              <a:rPr lang="pt-BR" sz="1400" b="1" dirty="0">
                <a:solidFill>
                  <a:srgbClr val="42B249"/>
                </a:solidFill>
              </a:rPr>
              <a:t>Recorrência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Cupons de Frete Grátis e </a:t>
            </a:r>
            <a:r>
              <a:rPr lang="pt-BR" sz="1400" dirty="0" err="1"/>
              <a:t>Cashback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Chatbot</a:t>
            </a:r>
            <a:r>
              <a:rPr lang="pt-BR" sz="1400" dirty="0"/>
              <a:t> (Ativo e Receptivo)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6609CA-8D76-43DA-B70C-F43319C4691A}"/>
              </a:ext>
            </a:extLst>
          </p:cNvPr>
          <p:cNvSpPr txBox="1"/>
          <p:nvPr/>
        </p:nvSpPr>
        <p:spPr>
          <a:xfrm>
            <a:off x="1084691" y="4251668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42B249"/>
                </a:solidFill>
              </a:rPr>
              <a:t>Marketing de Produtos </a:t>
            </a:r>
            <a:r>
              <a:rPr lang="pt-BR" sz="1400" dirty="0"/>
              <a:t>com descontos: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Perfil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Produtos Recorrentes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5AC0FB-B8C5-4E1D-8EB8-97477776F51E}"/>
              </a:ext>
            </a:extLst>
          </p:cNvPr>
          <p:cNvSpPr txBox="1"/>
          <p:nvPr/>
        </p:nvSpPr>
        <p:spPr>
          <a:xfrm>
            <a:off x="1084691" y="5363430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Incentivo a </a:t>
            </a:r>
            <a:r>
              <a:rPr lang="pt-BR" sz="1400" b="1" dirty="0">
                <a:solidFill>
                  <a:srgbClr val="42B249"/>
                </a:solidFill>
              </a:rPr>
              <a:t>Alimentação Saudável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3129BC-4466-4322-A15A-E6850615156C}"/>
              </a:ext>
            </a:extLst>
          </p:cNvPr>
          <p:cNvSpPr txBox="1"/>
          <p:nvPr/>
        </p:nvSpPr>
        <p:spPr>
          <a:xfrm>
            <a:off x="8839898" y="1363462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Impacto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5737D5A-971B-45AB-866F-3083FAC17783}"/>
              </a:ext>
            </a:extLst>
          </p:cNvPr>
          <p:cNvCxnSpPr>
            <a:cxnSpLocks/>
          </p:cNvCxnSpPr>
          <p:nvPr/>
        </p:nvCxnSpPr>
        <p:spPr>
          <a:xfrm>
            <a:off x="7789890" y="1721197"/>
            <a:ext cx="38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>
            <a:extLst>
              <a:ext uri="{FF2B5EF4-FFF2-40B4-BE49-F238E27FC236}">
                <a16:creationId xmlns:a16="http://schemas.microsoft.com/office/drawing/2014/main" id="{E7FBDABA-DD20-4DBE-9E23-458F8E3AB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2472337"/>
            <a:ext cx="288000" cy="288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B15D6538-0AC8-40D8-8AD0-0A47197531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3316739"/>
            <a:ext cx="288000" cy="288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0AD6D03-145B-4212-BBA6-97E439717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527" y="4365440"/>
            <a:ext cx="288000" cy="288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26180A8-12DA-4CEC-AEC7-16A830F47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957" y="4365440"/>
            <a:ext cx="288000" cy="2880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EE6D8A1-8317-47B8-8919-EBF4A5403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5392387"/>
            <a:ext cx="288000" cy="2880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C0DFB6E-93AD-4656-A82A-A76DF73ABE77}"/>
              </a:ext>
            </a:extLst>
          </p:cNvPr>
          <p:cNvGrpSpPr/>
          <p:nvPr/>
        </p:nvGrpSpPr>
        <p:grpSpPr>
          <a:xfrm>
            <a:off x="10500780" y="5392387"/>
            <a:ext cx="571494" cy="288000"/>
            <a:chOff x="10512556" y="5287795"/>
            <a:chExt cx="571494" cy="288000"/>
          </a:xfrm>
        </p:grpSpPr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A7650EEB-A255-4547-B0AE-F669641B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41" name="Gráfico 40">
              <a:extLst>
                <a:ext uri="{FF2B5EF4-FFF2-40B4-BE49-F238E27FC236}">
                  <a16:creationId xmlns:a16="http://schemas.microsoft.com/office/drawing/2014/main" id="{6D36738C-FF12-487D-9D20-C8F4D17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051FF42-E480-4980-93C6-E789BF87AB3A}"/>
              </a:ext>
            </a:extLst>
          </p:cNvPr>
          <p:cNvGrpSpPr/>
          <p:nvPr/>
        </p:nvGrpSpPr>
        <p:grpSpPr>
          <a:xfrm>
            <a:off x="10329677" y="3316739"/>
            <a:ext cx="913700" cy="288000"/>
            <a:chOff x="10329677" y="3031016"/>
            <a:chExt cx="913700" cy="288000"/>
          </a:xfrm>
        </p:grpSpPr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EF85CE8B-0918-4E1F-8867-C9ACDD0E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42527" y="3031016"/>
              <a:ext cx="288000" cy="288000"/>
            </a:xfrm>
            <a:prstGeom prst="rect">
              <a:avLst/>
            </a:prstGeom>
          </p:spPr>
        </p:pic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49669A16-1C13-49EE-B670-DFBBE711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55377" y="3031016"/>
              <a:ext cx="288000" cy="288000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0A67BFB2-5440-4B5A-931D-065227EF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29677" y="3031016"/>
              <a:ext cx="288000" cy="288000"/>
            </a:xfrm>
            <a:prstGeom prst="rect">
              <a:avLst/>
            </a:prstGeom>
          </p:spPr>
        </p:pic>
      </p:grpSp>
      <p:grpSp>
        <p:nvGrpSpPr>
          <p:cNvPr id="4099" name="Agrupar 4098">
            <a:extLst>
              <a:ext uri="{FF2B5EF4-FFF2-40B4-BE49-F238E27FC236}">
                <a16:creationId xmlns:a16="http://schemas.microsoft.com/office/drawing/2014/main" id="{ED584C18-7CB4-4AB2-94BF-FA0829EDC6C9}"/>
              </a:ext>
            </a:extLst>
          </p:cNvPr>
          <p:cNvGrpSpPr/>
          <p:nvPr/>
        </p:nvGrpSpPr>
        <p:grpSpPr>
          <a:xfrm>
            <a:off x="6420407" y="5392387"/>
            <a:ext cx="563100" cy="288000"/>
            <a:chOff x="6398896" y="5296975"/>
            <a:chExt cx="563100" cy="288000"/>
          </a:xfrm>
        </p:grpSpPr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A4EB3F06-0411-482A-8B0F-B5302EFF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3996" y="5296975"/>
              <a:ext cx="288000" cy="288000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3BE7B5BC-FF32-4279-B203-D8E0BA2B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98896" y="5296975"/>
              <a:ext cx="288000" cy="288000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62C98D1-113B-46A9-9A64-D5221AF0C580}"/>
              </a:ext>
            </a:extLst>
          </p:cNvPr>
          <p:cNvGrpSpPr/>
          <p:nvPr/>
        </p:nvGrpSpPr>
        <p:grpSpPr>
          <a:xfrm>
            <a:off x="8308897" y="3316739"/>
            <a:ext cx="893070" cy="288000"/>
            <a:chOff x="8268305" y="3024545"/>
            <a:chExt cx="893070" cy="288000"/>
          </a:xfrm>
        </p:grpSpPr>
        <p:pic>
          <p:nvPicPr>
            <p:cNvPr id="32" name="Gráfico 31">
              <a:extLst>
                <a:ext uri="{FF2B5EF4-FFF2-40B4-BE49-F238E27FC236}">
                  <a16:creationId xmlns:a16="http://schemas.microsoft.com/office/drawing/2014/main" id="{12D15B56-96E1-407E-A6BB-0B3A2F3A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0840" y="3024545"/>
              <a:ext cx="288000" cy="288000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0F43FD9-BE6D-40F7-B36B-41E3E0E2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3375" y="3024545"/>
              <a:ext cx="288000" cy="28800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680200FB-DCA2-4638-951D-0A42D028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8305" y="3024545"/>
              <a:ext cx="288000" cy="288000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CEF4263-CA32-408E-9216-ADA64ACB5E91}"/>
              </a:ext>
            </a:extLst>
          </p:cNvPr>
          <p:cNvGrpSpPr/>
          <p:nvPr/>
        </p:nvGrpSpPr>
        <p:grpSpPr>
          <a:xfrm>
            <a:off x="8452367" y="4365440"/>
            <a:ext cx="606131" cy="288000"/>
            <a:chOff x="8571146" y="4276461"/>
            <a:chExt cx="606131" cy="288000"/>
          </a:xfrm>
        </p:grpSpPr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58C5B13D-89C2-452F-8B3F-26CDFF9C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1146" y="4276461"/>
              <a:ext cx="288000" cy="288000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605CC274-E234-4A14-9B3B-6C928C0E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89277" y="4276461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4BE1A6C-7136-4C4A-B7D4-87B1EDC2DBF6}"/>
              </a:ext>
            </a:extLst>
          </p:cNvPr>
          <p:cNvGrpSpPr/>
          <p:nvPr/>
        </p:nvGrpSpPr>
        <p:grpSpPr>
          <a:xfrm>
            <a:off x="10500780" y="2496058"/>
            <a:ext cx="571494" cy="288000"/>
            <a:chOff x="10512556" y="5287795"/>
            <a:chExt cx="571494" cy="288000"/>
          </a:xfrm>
        </p:grpSpPr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8597D6C8-7B42-4A79-AB38-EDE10AC3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A272F031-4B2B-4AEA-B53B-20EED16C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7" name="Agrupar 4096">
            <a:extLst>
              <a:ext uri="{FF2B5EF4-FFF2-40B4-BE49-F238E27FC236}">
                <a16:creationId xmlns:a16="http://schemas.microsoft.com/office/drawing/2014/main" id="{77BA805A-A69C-49EA-BD4C-C3B3DA02D792}"/>
              </a:ext>
            </a:extLst>
          </p:cNvPr>
          <p:cNvGrpSpPr/>
          <p:nvPr/>
        </p:nvGrpSpPr>
        <p:grpSpPr>
          <a:xfrm>
            <a:off x="6291051" y="2472337"/>
            <a:ext cx="821812" cy="288000"/>
            <a:chOff x="6294283" y="2376925"/>
            <a:chExt cx="821812" cy="288000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A37793FB-953C-43CC-A524-81D9D2C1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94283" y="2376925"/>
              <a:ext cx="288000" cy="288000"/>
            </a:xfrm>
            <a:prstGeom prst="rect">
              <a:avLst/>
            </a:prstGeom>
          </p:spPr>
        </p:pic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C5CF1577-87FC-4F67-BAE4-E84DD152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57957" y="2376925"/>
              <a:ext cx="288000" cy="288000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7E95A9C7-17B9-4F4D-BF40-BE5D1E56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28095" y="2376925"/>
              <a:ext cx="288000" cy="28800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67A7ED7-CE3B-A646-B99D-B32C0EC7956D}"/>
              </a:ext>
            </a:extLst>
          </p:cNvPr>
          <p:cNvSpPr/>
          <p:nvPr/>
        </p:nvSpPr>
        <p:spPr>
          <a:xfrm>
            <a:off x="329463" y="2998179"/>
            <a:ext cx="11153292" cy="960598"/>
          </a:xfrm>
          <a:custGeom>
            <a:avLst/>
            <a:gdLst>
              <a:gd name="connsiteX0" fmla="*/ 0 w 11153292"/>
              <a:gd name="connsiteY0" fmla="*/ 0 h 960598"/>
              <a:gd name="connsiteX1" fmla="*/ 585548 w 11153292"/>
              <a:gd name="connsiteY1" fmla="*/ 0 h 960598"/>
              <a:gd name="connsiteX2" fmla="*/ 948030 w 11153292"/>
              <a:gd name="connsiteY2" fmla="*/ 0 h 960598"/>
              <a:gd name="connsiteX3" fmla="*/ 1868176 w 11153292"/>
              <a:gd name="connsiteY3" fmla="*/ 0 h 960598"/>
              <a:gd name="connsiteX4" fmla="*/ 2453724 w 11153292"/>
              <a:gd name="connsiteY4" fmla="*/ 0 h 960598"/>
              <a:gd name="connsiteX5" fmla="*/ 3039272 w 11153292"/>
              <a:gd name="connsiteY5" fmla="*/ 0 h 960598"/>
              <a:gd name="connsiteX6" fmla="*/ 3959419 w 11153292"/>
              <a:gd name="connsiteY6" fmla="*/ 0 h 960598"/>
              <a:gd name="connsiteX7" fmla="*/ 4433434 w 11153292"/>
              <a:gd name="connsiteY7" fmla="*/ 0 h 960598"/>
              <a:gd name="connsiteX8" fmla="*/ 5353580 w 11153292"/>
              <a:gd name="connsiteY8" fmla="*/ 0 h 960598"/>
              <a:gd name="connsiteX9" fmla="*/ 6273727 w 11153292"/>
              <a:gd name="connsiteY9" fmla="*/ 0 h 960598"/>
              <a:gd name="connsiteX10" fmla="*/ 6970808 w 11153292"/>
              <a:gd name="connsiteY10" fmla="*/ 0 h 960598"/>
              <a:gd name="connsiteX11" fmla="*/ 7890954 w 11153292"/>
              <a:gd name="connsiteY11" fmla="*/ 0 h 960598"/>
              <a:gd name="connsiteX12" fmla="*/ 8476502 w 11153292"/>
              <a:gd name="connsiteY12" fmla="*/ 0 h 960598"/>
              <a:gd name="connsiteX13" fmla="*/ 9062050 w 11153292"/>
              <a:gd name="connsiteY13" fmla="*/ 0 h 960598"/>
              <a:gd name="connsiteX14" fmla="*/ 9870663 w 11153292"/>
              <a:gd name="connsiteY14" fmla="*/ 0 h 960598"/>
              <a:gd name="connsiteX15" fmla="*/ 10456211 w 11153292"/>
              <a:gd name="connsiteY15" fmla="*/ 0 h 960598"/>
              <a:gd name="connsiteX16" fmla="*/ 11153292 w 11153292"/>
              <a:gd name="connsiteY16" fmla="*/ 0 h 960598"/>
              <a:gd name="connsiteX17" fmla="*/ 11153292 w 11153292"/>
              <a:gd name="connsiteY17" fmla="*/ 499511 h 960598"/>
              <a:gd name="connsiteX18" fmla="*/ 11153292 w 11153292"/>
              <a:gd name="connsiteY18" fmla="*/ 960598 h 960598"/>
              <a:gd name="connsiteX19" fmla="*/ 10344678 w 11153292"/>
              <a:gd name="connsiteY19" fmla="*/ 960598 h 960598"/>
              <a:gd name="connsiteX20" fmla="*/ 9870663 w 11153292"/>
              <a:gd name="connsiteY20" fmla="*/ 960598 h 960598"/>
              <a:gd name="connsiteX21" fmla="*/ 8950517 w 11153292"/>
              <a:gd name="connsiteY21" fmla="*/ 960598 h 960598"/>
              <a:gd name="connsiteX22" fmla="*/ 8253436 w 11153292"/>
              <a:gd name="connsiteY22" fmla="*/ 960598 h 960598"/>
              <a:gd name="connsiteX23" fmla="*/ 7779421 w 11153292"/>
              <a:gd name="connsiteY23" fmla="*/ 960598 h 960598"/>
              <a:gd name="connsiteX24" fmla="*/ 7082340 w 11153292"/>
              <a:gd name="connsiteY24" fmla="*/ 960598 h 960598"/>
              <a:gd name="connsiteX25" fmla="*/ 6719858 w 11153292"/>
              <a:gd name="connsiteY25" fmla="*/ 960598 h 960598"/>
              <a:gd name="connsiteX26" fmla="*/ 6357376 w 11153292"/>
              <a:gd name="connsiteY26" fmla="*/ 960598 h 960598"/>
              <a:gd name="connsiteX27" fmla="*/ 5660296 w 11153292"/>
              <a:gd name="connsiteY27" fmla="*/ 960598 h 960598"/>
              <a:gd name="connsiteX28" fmla="*/ 5186281 w 11153292"/>
              <a:gd name="connsiteY28" fmla="*/ 960598 h 960598"/>
              <a:gd name="connsiteX29" fmla="*/ 4377667 w 11153292"/>
              <a:gd name="connsiteY29" fmla="*/ 960598 h 960598"/>
              <a:gd name="connsiteX30" fmla="*/ 3903652 w 11153292"/>
              <a:gd name="connsiteY30" fmla="*/ 960598 h 960598"/>
              <a:gd name="connsiteX31" fmla="*/ 3095039 w 11153292"/>
              <a:gd name="connsiteY31" fmla="*/ 960598 h 960598"/>
              <a:gd name="connsiteX32" fmla="*/ 2732557 w 11153292"/>
              <a:gd name="connsiteY32" fmla="*/ 960598 h 960598"/>
              <a:gd name="connsiteX33" fmla="*/ 1923943 w 11153292"/>
              <a:gd name="connsiteY33" fmla="*/ 960598 h 960598"/>
              <a:gd name="connsiteX34" fmla="*/ 1449928 w 11153292"/>
              <a:gd name="connsiteY34" fmla="*/ 960598 h 960598"/>
              <a:gd name="connsiteX35" fmla="*/ 1087446 w 11153292"/>
              <a:gd name="connsiteY35" fmla="*/ 960598 h 960598"/>
              <a:gd name="connsiteX36" fmla="*/ 613431 w 11153292"/>
              <a:gd name="connsiteY36" fmla="*/ 960598 h 960598"/>
              <a:gd name="connsiteX37" fmla="*/ 0 w 11153292"/>
              <a:gd name="connsiteY37" fmla="*/ 960598 h 960598"/>
              <a:gd name="connsiteX38" fmla="*/ 0 w 11153292"/>
              <a:gd name="connsiteY38" fmla="*/ 499511 h 960598"/>
              <a:gd name="connsiteX39" fmla="*/ 0 w 11153292"/>
              <a:gd name="connsiteY39" fmla="*/ 0 h 96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153292" h="960598" extrusionOk="0">
                <a:moveTo>
                  <a:pt x="0" y="0"/>
                </a:moveTo>
                <a:cubicBezTo>
                  <a:pt x="290084" y="-20119"/>
                  <a:pt x="409121" y="24418"/>
                  <a:pt x="585548" y="0"/>
                </a:cubicBezTo>
                <a:cubicBezTo>
                  <a:pt x="761975" y="-24418"/>
                  <a:pt x="812342" y="-7517"/>
                  <a:pt x="948030" y="0"/>
                </a:cubicBezTo>
                <a:cubicBezTo>
                  <a:pt x="1083718" y="7517"/>
                  <a:pt x="1455087" y="35747"/>
                  <a:pt x="1868176" y="0"/>
                </a:cubicBezTo>
                <a:cubicBezTo>
                  <a:pt x="2281265" y="-35747"/>
                  <a:pt x="2306302" y="3562"/>
                  <a:pt x="2453724" y="0"/>
                </a:cubicBezTo>
                <a:cubicBezTo>
                  <a:pt x="2601146" y="-3562"/>
                  <a:pt x="2805382" y="-2532"/>
                  <a:pt x="3039272" y="0"/>
                </a:cubicBezTo>
                <a:cubicBezTo>
                  <a:pt x="3273162" y="2532"/>
                  <a:pt x="3730549" y="-30512"/>
                  <a:pt x="3959419" y="0"/>
                </a:cubicBezTo>
                <a:cubicBezTo>
                  <a:pt x="4188289" y="30512"/>
                  <a:pt x="4292325" y="5885"/>
                  <a:pt x="4433434" y="0"/>
                </a:cubicBezTo>
                <a:cubicBezTo>
                  <a:pt x="4574543" y="-5885"/>
                  <a:pt x="5117114" y="-33689"/>
                  <a:pt x="5353580" y="0"/>
                </a:cubicBezTo>
                <a:cubicBezTo>
                  <a:pt x="5590046" y="33689"/>
                  <a:pt x="6004297" y="16685"/>
                  <a:pt x="6273727" y="0"/>
                </a:cubicBezTo>
                <a:cubicBezTo>
                  <a:pt x="6543157" y="-16685"/>
                  <a:pt x="6714722" y="18104"/>
                  <a:pt x="6970808" y="0"/>
                </a:cubicBezTo>
                <a:cubicBezTo>
                  <a:pt x="7226894" y="-18104"/>
                  <a:pt x="7477865" y="-4996"/>
                  <a:pt x="7890954" y="0"/>
                </a:cubicBezTo>
                <a:cubicBezTo>
                  <a:pt x="8304043" y="4996"/>
                  <a:pt x="8262310" y="3172"/>
                  <a:pt x="8476502" y="0"/>
                </a:cubicBezTo>
                <a:cubicBezTo>
                  <a:pt x="8690694" y="-3172"/>
                  <a:pt x="8841695" y="-19519"/>
                  <a:pt x="9062050" y="0"/>
                </a:cubicBezTo>
                <a:cubicBezTo>
                  <a:pt x="9282405" y="19519"/>
                  <a:pt x="9688113" y="36797"/>
                  <a:pt x="9870663" y="0"/>
                </a:cubicBezTo>
                <a:cubicBezTo>
                  <a:pt x="10053213" y="-36797"/>
                  <a:pt x="10320443" y="5716"/>
                  <a:pt x="10456211" y="0"/>
                </a:cubicBezTo>
                <a:cubicBezTo>
                  <a:pt x="10591979" y="-5716"/>
                  <a:pt x="10983787" y="27387"/>
                  <a:pt x="11153292" y="0"/>
                </a:cubicBezTo>
                <a:cubicBezTo>
                  <a:pt x="11151097" y="237249"/>
                  <a:pt x="11129923" y="291593"/>
                  <a:pt x="11153292" y="499511"/>
                </a:cubicBezTo>
                <a:cubicBezTo>
                  <a:pt x="11176661" y="707429"/>
                  <a:pt x="11160878" y="851096"/>
                  <a:pt x="11153292" y="960598"/>
                </a:cubicBezTo>
                <a:cubicBezTo>
                  <a:pt x="10909399" y="985123"/>
                  <a:pt x="10593206" y="925404"/>
                  <a:pt x="10344678" y="960598"/>
                </a:cubicBezTo>
                <a:cubicBezTo>
                  <a:pt x="10096150" y="995792"/>
                  <a:pt x="10059365" y="946397"/>
                  <a:pt x="9870663" y="960598"/>
                </a:cubicBezTo>
                <a:cubicBezTo>
                  <a:pt x="9681961" y="974799"/>
                  <a:pt x="9297357" y="951041"/>
                  <a:pt x="8950517" y="960598"/>
                </a:cubicBezTo>
                <a:cubicBezTo>
                  <a:pt x="8603677" y="970155"/>
                  <a:pt x="8498192" y="971256"/>
                  <a:pt x="8253436" y="960598"/>
                </a:cubicBezTo>
                <a:cubicBezTo>
                  <a:pt x="8008680" y="949940"/>
                  <a:pt x="8009442" y="951341"/>
                  <a:pt x="7779421" y="960598"/>
                </a:cubicBezTo>
                <a:cubicBezTo>
                  <a:pt x="7549400" y="969855"/>
                  <a:pt x="7264618" y="951619"/>
                  <a:pt x="7082340" y="960598"/>
                </a:cubicBezTo>
                <a:cubicBezTo>
                  <a:pt x="6900062" y="969577"/>
                  <a:pt x="6829682" y="957033"/>
                  <a:pt x="6719858" y="960598"/>
                </a:cubicBezTo>
                <a:cubicBezTo>
                  <a:pt x="6610034" y="964163"/>
                  <a:pt x="6513389" y="963425"/>
                  <a:pt x="6357376" y="960598"/>
                </a:cubicBezTo>
                <a:cubicBezTo>
                  <a:pt x="6201363" y="957771"/>
                  <a:pt x="5840449" y="938916"/>
                  <a:pt x="5660296" y="960598"/>
                </a:cubicBezTo>
                <a:cubicBezTo>
                  <a:pt x="5480143" y="982280"/>
                  <a:pt x="5363911" y="968239"/>
                  <a:pt x="5186281" y="960598"/>
                </a:cubicBezTo>
                <a:cubicBezTo>
                  <a:pt x="5008651" y="952957"/>
                  <a:pt x="4549861" y="932897"/>
                  <a:pt x="4377667" y="960598"/>
                </a:cubicBezTo>
                <a:cubicBezTo>
                  <a:pt x="4205473" y="988299"/>
                  <a:pt x="4055283" y="938553"/>
                  <a:pt x="3903652" y="960598"/>
                </a:cubicBezTo>
                <a:cubicBezTo>
                  <a:pt x="3752022" y="982643"/>
                  <a:pt x="3425185" y="991700"/>
                  <a:pt x="3095039" y="960598"/>
                </a:cubicBezTo>
                <a:cubicBezTo>
                  <a:pt x="2764893" y="929496"/>
                  <a:pt x="2836065" y="962088"/>
                  <a:pt x="2732557" y="960598"/>
                </a:cubicBezTo>
                <a:cubicBezTo>
                  <a:pt x="2629049" y="959108"/>
                  <a:pt x="2126556" y="993113"/>
                  <a:pt x="1923943" y="960598"/>
                </a:cubicBezTo>
                <a:cubicBezTo>
                  <a:pt x="1721330" y="928083"/>
                  <a:pt x="1600612" y="955687"/>
                  <a:pt x="1449928" y="960598"/>
                </a:cubicBezTo>
                <a:cubicBezTo>
                  <a:pt x="1299245" y="965509"/>
                  <a:pt x="1181772" y="960226"/>
                  <a:pt x="1087446" y="960598"/>
                </a:cubicBezTo>
                <a:cubicBezTo>
                  <a:pt x="993120" y="960970"/>
                  <a:pt x="708607" y="951405"/>
                  <a:pt x="613431" y="960598"/>
                </a:cubicBezTo>
                <a:cubicBezTo>
                  <a:pt x="518256" y="969791"/>
                  <a:pt x="230403" y="958391"/>
                  <a:pt x="0" y="960598"/>
                </a:cubicBezTo>
                <a:cubicBezTo>
                  <a:pt x="11217" y="855769"/>
                  <a:pt x="-3967" y="657115"/>
                  <a:pt x="0" y="499511"/>
                </a:cubicBezTo>
                <a:cubicBezTo>
                  <a:pt x="3967" y="341907"/>
                  <a:pt x="602" y="16212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82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050573C1D8214287D266DE0E3F718D" ma:contentTypeVersion="6" ma:contentTypeDescription="Crie um novo documento." ma:contentTypeScope="" ma:versionID="e530c73037cc85feb601c56ab5742343">
  <xsd:schema xmlns:xsd="http://www.w3.org/2001/XMLSchema" xmlns:xs="http://www.w3.org/2001/XMLSchema" xmlns:p="http://schemas.microsoft.com/office/2006/metadata/properties" xmlns:ns2="f55fb1c8-79e1-4ae4-9466-0914ac55463a" targetNamespace="http://schemas.microsoft.com/office/2006/metadata/properties" ma:root="true" ma:fieldsID="6ab0aa4905a288f6ac7122e997b55395" ns2:_="">
    <xsd:import namespace="f55fb1c8-79e1-4ae4-9466-0914ac5546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fb1c8-79e1-4ae4-9466-0914ac5546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771D83-08D5-48BC-B5D9-26E8A5F4A5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CB06CC-7569-4D30-B86F-3B95394B9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5fb1c8-79e1-4ae4-9466-0914ac554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F92850-FA67-4564-A834-3E780C3ABD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4594</TotalTime>
  <Words>1265</Words>
  <Application>Microsoft Macintosh PowerPoint</Application>
  <PresentationFormat>Widescreen</PresentationFormat>
  <Paragraphs>166</Paragraphs>
  <Slides>20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Variável ‘mean_peso_cart’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Clusterização - K-means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Viviane Sanchez</cp:lastModifiedBy>
  <cp:revision>49</cp:revision>
  <dcterms:created xsi:type="dcterms:W3CDTF">2020-08-15T11:26:10Z</dcterms:created>
  <dcterms:modified xsi:type="dcterms:W3CDTF">2020-09-04T22:45:18Z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0x01010033050573C1D8214287D266DE0E3F718D</vt:lpwstr>
  </property>
</Properties>
</file>